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64" r:id="rId4"/>
    <p:sldId id="266" r:id="rId5"/>
    <p:sldId id="267" r:id="rId6"/>
    <p:sldId id="272" r:id="rId7"/>
    <p:sldId id="271" r:id="rId8"/>
    <p:sldId id="277" r:id="rId9"/>
    <p:sldId id="270" r:id="rId10"/>
    <p:sldId id="276" r:id="rId11"/>
    <p:sldId id="269" r:id="rId12"/>
    <p:sldId id="275" r:id="rId13"/>
    <p:sldId id="281" r:id="rId14"/>
    <p:sldId id="280" r:id="rId15"/>
    <p:sldId id="279" r:id="rId16"/>
    <p:sldId id="274" r:id="rId17"/>
    <p:sldId id="308" r:id="rId18"/>
    <p:sldId id="287" r:id="rId19"/>
    <p:sldId id="285" r:id="rId20"/>
    <p:sldId id="278" r:id="rId21"/>
    <p:sldId id="283" r:id="rId22"/>
    <p:sldId id="282" r:id="rId23"/>
    <p:sldId id="292" r:id="rId24"/>
    <p:sldId id="303" r:id="rId25"/>
    <p:sldId id="302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D09"/>
    <a:srgbClr val="351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0" y="576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4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65101618078457"/>
          <c:y val="0.130624124659315"/>
          <c:w val="0.892280119661301"/>
          <c:h val="0.766465981875722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explosion val="21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0281769443326147"/>
                  <c:y val="-0.12845318196145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 defTabSz="914400">
                      <a:defRPr lang="ru-RU" sz="990" b="1" i="0" u="none" strike="noStrike" kern="1200" baseline="0">
                        <a:solidFill>
                          <a:srgbClr val="35180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Налог на доходы физических лиц3,75%</a:t>
                    </a:r>
                  </a:p>
                </c:rich>
              </c:tx>
              <c:numFmt formatCode="General" sourceLinked="1"/>
              <c:spPr>
                <a:noFill/>
                <a:ln w="9416" cap="flat" cmpd="sng" algn="ctr">
                  <a:solidFill>
                    <a:srgbClr val="632D0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990" b="1" i="0" u="none" strike="noStrike" kern="1200" baseline="0">
                      <a:solidFill>
                        <a:srgbClr val="351805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029353336357"/>
                      <c:h val="0.1980471591838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229579873966656"/>
                  <c:y val="0.06756406283457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ru-RU" sz="990" b="1" i="0" u="none" strike="noStrike" kern="1200" baseline="0">
                        <a:solidFill>
                          <a:srgbClr val="35180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Земельный налог 51,65%</a:t>
                    </a:r>
                  </a:p>
                </c:rich>
              </c:tx>
              <c:numFmt formatCode="General" sourceLinked="1"/>
              <c:spPr>
                <a:noFill/>
                <a:ln>
                  <a:solidFill>
                    <a:srgbClr val="632D0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990" b="1" i="0" u="none" strike="noStrike" kern="1200" baseline="0">
                      <a:solidFill>
                        <a:srgbClr val="351805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654508240912"/>
                      <c:h val="0.11038278765599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634717888155669"/>
                  <c:y val="-0.098530814133657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ru-RU" sz="990" b="1" i="0" u="none" strike="noStrike" kern="1200" baseline="0">
                        <a:solidFill>
                          <a:srgbClr val="35180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Налог на имущество физических лиц24,16 %</a:t>
                    </a:r>
                  </a:p>
                </c:rich>
              </c:tx>
              <c:numFmt formatCode="General" sourceLinked="1"/>
              <c:spPr>
                <a:noFill/>
                <a:ln>
                  <a:solidFill>
                    <a:srgbClr val="632D0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990" b="1" i="0" u="none" strike="noStrike" kern="1200" baseline="0">
                      <a:solidFill>
                        <a:srgbClr val="351805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552532927386"/>
                      <c:h val="0.17834097419043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62055631018469"/>
                  <c:y val="0.015483431066257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 defTabSz="914400">
                      <a:defRPr lang="ru-RU" sz="990" b="1" i="0" u="none" strike="noStrike" kern="1200" baseline="0">
                        <a:solidFill>
                          <a:srgbClr val="35180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Прочие налоговые и неналоговые доходы0,04%</a:t>
                    </a:r>
                  </a:p>
                </c:rich>
              </c:tx>
              <c:numFmt formatCode="General" sourceLinked="1"/>
              <c:spPr>
                <a:noFill/>
                <a:ln>
                  <a:solidFill>
                    <a:srgbClr val="632D0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990" b="1" i="0" u="none" strike="noStrike" kern="1200" baseline="0">
                      <a:solidFill>
                        <a:srgbClr val="351805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888319851028"/>
                      <c:h val="0.22169458117596"/>
                    </c:manualLayout>
                  </c15:layout>
                </c:ext>
              </c:extLst>
            </c:dLbl>
            <c:spPr>
              <a:noFill/>
              <a:ln>
                <a:solidFill>
                  <a:srgbClr val="632D09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0" i="0" u="none" strike="noStrike" kern="1200" baseline="0">
                    <a:solidFill>
                      <a:srgbClr val="351805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'Слайд Структ.КБ   6'!$B$2:$B$5</c:f>
              <c:strCache>
                <c:ptCount val="4"/>
                <c:pt idx="0">
                  <c:v>Налог на доходы физических лиц</c:v>
                </c:pt>
                <c:pt idx="1">
                  <c:v>Земельный налог </c:v>
                </c:pt>
                <c:pt idx="2">
                  <c:v>Налог на имущество физических лиц</c:v>
                </c:pt>
                <c:pt idx="3">
                  <c:v>Прочие налоговые и неналоговые доходы</c:v>
                </c:pt>
              </c:strCache>
            </c:strRef>
          </c:cat>
          <c:val>
            <c:numRef>
              <c:f>'Слайд Структ.КБ   6'!$C$2:$C$5</c:f>
              <c:numCache>
                <c:formatCode>0</c:formatCode>
                <c:ptCount val="4"/>
                <c:pt idx="0">
                  <c:v>1.7</c:v>
                </c:pt>
                <c:pt idx="1">
                  <c:v>54</c:v>
                </c:pt>
                <c:pt idx="2">
                  <c:v>23.1</c:v>
                </c:pt>
                <c:pt idx="3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 w="2511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30.32</c:v>
                </c:pt>
                <c:pt idx="1">
                  <c:v>1.3</c:v>
                </c:pt>
                <c:pt idx="2">
                  <c:v>0.75</c:v>
                </c:pt>
                <c:pt idx="3">
                  <c:v>22.46</c:v>
                </c:pt>
                <c:pt idx="4">
                  <c:v>23.02</c:v>
                </c:pt>
                <c:pt idx="5">
                  <c:v>21.64</c:v>
                </c:pt>
                <c:pt idx="6">
                  <c:v>0.48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D367A-CB63-4A81-9291-544B4D9677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4BF65-D7FC-4721-96C2-4155B66BE385}">
      <dgm:prSet phldrT="[Текст]" custT="1"/>
      <dgm:spPr>
        <a:noFill/>
        <a:ln>
          <a:solidFill>
            <a:srgbClr val="351805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Бухгалтерский (бюджетный) учет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D9F4B-8645-4FB9-975C-532C2B1D8D4C}" cxnId="{D3B516B4-E096-429A-972C-9307F6E53CCA}" type="parTrans">
      <dgm:prSet/>
      <dgm:spPr/>
      <dgm:t>
        <a:bodyPr/>
        <a:lstStyle/>
        <a:p>
          <a:endParaRPr lang="ru-RU"/>
        </a:p>
      </dgm:t>
    </dgm:pt>
    <dgm:pt modelId="{3CF98EC1-48FE-4918-8B53-113FA42A8F0B}" cxnId="{D3B516B4-E096-429A-972C-9307F6E53CCA}" type="sibTrans">
      <dgm:prSet/>
      <dgm:spPr/>
      <dgm:t>
        <a:bodyPr/>
        <a:lstStyle/>
        <a:p>
          <a:endParaRPr lang="ru-RU"/>
        </a:p>
      </dgm:t>
    </dgm:pt>
    <dgm:pt modelId="{6BA2B307-577E-4C5C-A968-0956483DA9F4}">
      <dgm:prSet phldrT="[Текст]" custT="1"/>
      <dgm:spPr>
        <a:noFill/>
        <a:ln>
          <a:solidFill>
            <a:srgbClr val="351805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информации в денежном выражении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36E52-B991-4224-8F48-B2A07DE913D7}" cxnId="{E6A4D382-D550-48A2-9A61-E96A7573EBDB}" type="parTrans">
      <dgm:prSet/>
      <dgm:spPr>
        <a:solidFill>
          <a:schemeClr val="accent6">
            <a:lumMod val="50000"/>
          </a:schemeClr>
        </a:solidFill>
        <a:ln w="190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61F6FDD-BCA9-4047-A8F5-176D7109C527}" cxnId="{E6A4D382-D550-48A2-9A61-E96A7573EBDB}" type="sibTrans">
      <dgm:prSet/>
      <dgm:spPr/>
      <dgm:t>
        <a:bodyPr/>
        <a:lstStyle/>
        <a:p>
          <a:endParaRPr lang="ru-RU"/>
        </a:p>
      </dgm:t>
    </dgm:pt>
    <dgm:pt modelId="{B4A0A022-DFB3-45CF-81C3-E60BD8CCD770}">
      <dgm:prSet phldrT="[Текст]" custT="1"/>
      <dgm:spPr>
        <a:noFill/>
        <a:ln>
          <a:solidFill>
            <a:srgbClr val="351805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информации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168D5-A2EC-48A8-B175-CDA77BFE38F7}" cxnId="{6B7BFD1C-3EB4-44EB-AE8C-369B218BBA27}" type="parTrans">
      <dgm:prSet/>
      <dgm:spPr>
        <a:pattFill prst="pct5">
          <a:fgClr>
            <a:schemeClr val="accent6">
              <a:lumMod val="50000"/>
            </a:schemeClr>
          </a:fgClr>
          <a:bgClr>
            <a:schemeClr val="bg1"/>
          </a:bgClr>
        </a:pattFill>
        <a:ln w="12700" cmpd="sng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A96F039-7FB4-44D9-998B-6BC61F77ECE3}" cxnId="{6B7BFD1C-3EB4-44EB-AE8C-369B218BBA27}" type="sibTrans">
      <dgm:prSet/>
      <dgm:spPr/>
      <dgm:t>
        <a:bodyPr/>
        <a:lstStyle/>
        <a:p>
          <a:endParaRPr lang="ru-RU"/>
        </a:p>
      </dgm:t>
    </dgm:pt>
    <dgm:pt modelId="{65BBFBB8-4856-4063-9169-5D9E0E9B8702}">
      <dgm:prSet phldrT="[Текст]" custT="1"/>
      <dgm:spPr>
        <a:noFill/>
        <a:ln>
          <a:solidFill>
            <a:srgbClr val="351805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информации в денежном выражении о состоянии финансовых и нефинансовых активов и обязательств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FDEFE-E666-4498-9F49-0658F505F79C}" cxnId="{969DC1F1-4401-44C6-97D7-7B17C613AAEE}" type="parTrans">
      <dgm:prSet/>
      <dgm:spPr>
        <a:pattFill prst="pct5">
          <a:fgClr>
            <a:schemeClr val="accent6">
              <a:lumMod val="50000"/>
            </a:schemeClr>
          </a:fgClr>
          <a:bgClr>
            <a:schemeClr val="bg1"/>
          </a:bgClr>
        </a:pattFill>
        <a:ln w="190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C8451D9-1EF9-411A-B460-A51F7663C429}" cxnId="{969DC1F1-4401-44C6-97D7-7B17C613AAEE}" type="sibTrans">
      <dgm:prSet/>
      <dgm:spPr/>
      <dgm:t>
        <a:bodyPr/>
        <a:lstStyle/>
        <a:p>
          <a:endParaRPr lang="ru-RU"/>
        </a:p>
      </dgm:t>
    </dgm:pt>
    <dgm:pt modelId="{8DBF0D37-3E18-4D2B-B72A-1A673D17CED5}" type="pres">
      <dgm:prSet presAssocID="{566D367A-CB63-4A81-9291-544B4D9677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34ACD5-0B8A-48C7-8564-7063E42F322F}" type="pres">
      <dgm:prSet presAssocID="{D184BF65-D7FC-4721-96C2-4155B66BE385}" presName="hierRoot1" presStyleCnt="0">
        <dgm:presLayoutVars>
          <dgm:hierBranch val="init"/>
        </dgm:presLayoutVars>
      </dgm:prSet>
      <dgm:spPr/>
    </dgm:pt>
    <dgm:pt modelId="{AC45D000-FFE2-4351-A8CD-566A6183EEB6}" type="pres">
      <dgm:prSet presAssocID="{D184BF65-D7FC-4721-96C2-4155B66BE385}" presName="rootComposite1" presStyleCnt="0"/>
      <dgm:spPr/>
    </dgm:pt>
    <dgm:pt modelId="{848286D1-9BBA-4B3E-909B-14ECD4DC9BC1}" type="pres">
      <dgm:prSet presAssocID="{D184BF65-D7FC-4721-96C2-4155B66BE385}" presName="rootText1" presStyleLbl="node0" presStyleIdx="0" presStyleCnt="1" custScaleX="321654" custScaleY="125466" custLinFactNeighborX="761" custLinFactNeighborY="-49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3200BD-466F-4400-8588-84A1B1F653ED}" type="pres">
      <dgm:prSet presAssocID="{D184BF65-D7FC-4721-96C2-4155B66BE3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DB41F6B-4B01-43A8-AB27-055F8AF087C3}" type="pres">
      <dgm:prSet presAssocID="{D184BF65-D7FC-4721-96C2-4155B66BE385}" presName="hierChild2" presStyleCnt="0"/>
      <dgm:spPr/>
    </dgm:pt>
    <dgm:pt modelId="{17160616-8CD1-4099-9610-213E254F48CB}" type="pres">
      <dgm:prSet presAssocID="{59836E52-B991-4224-8F48-B2A07DE913D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025DD6-81D9-4CD7-A7AC-20203AD931F2}" type="pres">
      <dgm:prSet presAssocID="{6BA2B307-577E-4C5C-A968-0956483DA9F4}" presName="hierRoot2" presStyleCnt="0">
        <dgm:presLayoutVars>
          <dgm:hierBranch val="init"/>
        </dgm:presLayoutVars>
      </dgm:prSet>
      <dgm:spPr/>
    </dgm:pt>
    <dgm:pt modelId="{ACC35701-EC2D-4201-ACDD-734D9AF559CE}" type="pres">
      <dgm:prSet presAssocID="{6BA2B307-577E-4C5C-A968-0956483DA9F4}" presName="rootComposite" presStyleCnt="0"/>
      <dgm:spPr/>
    </dgm:pt>
    <dgm:pt modelId="{6D45E558-FEDD-49AA-93CC-8FC84096EB49}" type="pres">
      <dgm:prSet presAssocID="{6BA2B307-577E-4C5C-A968-0956483DA9F4}" presName="rootText" presStyleLbl="node2" presStyleIdx="0" presStyleCnt="3" custScaleY="202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DD021B-FA3B-4D52-9BCB-33C86292309F}" type="pres">
      <dgm:prSet presAssocID="{6BA2B307-577E-4C5C-A968-0956483DA9F4}" presName="rootConnector" presStyleLbl="node2" presStyleIdx="0" presStyleCnt="3"/>
      <dgm:spPr/>
      <dgm:t>
        <a:bodyPr/>
        <a:lstStyle/>
        <a:p>
          <a:endParaRPr lang="ru-RU"/>
        </a:p>
      </dgm:t>
    </dgm:pt>
    <dgm:pt modelId="{8676B712-50C5-48E0-9616-4A43994B2FBC}" type="pres">
      <dgm:prSet presAssocID="{6BA2B307-577E-4C5C-A968-0956483DA9F4}" presName="hierChild4" presStyleCnt="0"/>
      <dgm:spPr/>
    </dgm:pt>
    <dgm:pt modelId="{74D78F27-2E52-4B5B-8911-62693BA53553}" type="pres">
      <dgm:prSet presAssocID="{6BA2B307-577E-4C5C-A968-0956483DA9F4}" presName="hierChild5" presStyleCnt="0"/>
      <dgm:spPr/>
    </dgm:pt>
    <dgm:pt modelId="{50448DE4-A973-4EAD-8BBB-477A10A5B84E}" type="pres">
      <dgm:prSet presAssocID="{0A6168D5-A2EC-48A8-B175-CDA77BFE38F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D24BAB2-B6CE-44A0-9181-7C6B93A9141F}" type="pres">
      <dgm:prSet presAssocID="{B4A0A022-DFB3-45CF-81C3-E60BD8CCD770}" presName="hierRoot2" presStyleCnt="0">
        <dgm:presLayoutVars>
          <dgm:hierBranch val="init"/>
        </dgm:presLayoutVars>
      </dgm:prSet>
      <dgm:spPr/>
    </dgm:pt>
    <dgm:pt modelId="{B734FFE7-4CDA-4443-91B0-A90C873B6EBD}" type="pres">
      <dgm:prSet presAssocID="{B4A0A022-DFB3-45CF-81C3-E60BD8CCD770}" presName="rootComposite" presStyleCnt="0"/>
      <dgm:spPr/>
    </dgm:pt>
    <dgm:pt modelId="{D8C8467E-1860-4B73-9A82-1BE745BBBAD0}" type="pres">
      <dgm:prSet presAssocID="{B4A0A022-DFB3-45CF-81C3-E60BD8CCD770}" presName="rootText" presStyleLbl="node2" presStyleIdx="1" presStyleCnt="3" custScaleY="244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CF51E6-33B3-479D-9E39-972CC0084E38}" type="pres">
      <dgm:prSet presAssocID="{B4A0A022-DFB3-45CF-81C3-E60BD8CCD770}" presName="rootConnector" presStyleLbl="node2" presStyleIdx="1" presStyleCnt="3"/>
      <dgm:spPr/>
      <dgm:t>
        <a:bodyPr/>
        <a:lstStyle/>
        <a:p>
          <a:endParaRPr lang="ru-RU"/>
        </a:p>
      </dgm:t>
    </dgm:pt>
    <dgm:pt modelId="{83FFAC3D-EAA1-4701-993F-C732F869964F}" type="pres">
      <dgm:prSet presAssocID="{B4A0A022-DFB3-45CF-81C3-E60BD8CCD770}" presName="hierChild4" presStyleCnt="0"/>
      <dgm:spPr/>
    </dgm:pt>
    <dgm:pt modelId="{A5844370-1FDD-45AB-A565-A14409524671}" type="pres">
      <dgm:prSet presAssocID="{B4A0A022-DFB3-45CF-81C3-E60BD8CCD770}" presName="hierChild5" presStyleCnt="0"/>
      <dgm:spPr/>
    </dgm:pt>
    <dgm:pt modelId="{56C7CC10-68BB-445C-AB7A-3E76E40C821A}" type="pres">
      <dgm:prSet presAssocID="{573FDEFE-E666-4498-9F49-0658F505F79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A1CE4E9-EA43-4F4E-AA6F-A89E1E20CCD4}" type="pres">
      <dgm:prSet presAssocID="{65BBFBB8-4856-4063-9169-5D9E0E9B8702}" presName="hierRoot2" presStyleCnt="0">
        <dgm:presLayoutVars>
          <dgm:hierBranch val="init"/>
        </dgm:presLayoutVars>
      </dgm:prSet>
      <dgm:spPr/>
    </dgm:pt>
    <dgm:pt modelId="{3A289880-2F84-4833-8B88-B42BBD215198}" type="pres">
      <dgm:prSet presAssocID="{65BBFBB8-4856-4063-9169-5D9E0E9B8702}" presName="rootComposite" presStyleCnt="0"/>
      <dgm:spPr/>
    </dgm:pt>
    <dgm:pt modelId="{04E77533-E818-4F87-A93B-4BE13529A197}" type="pres">
      <dgm:prSet presAssocID="{65BBFBB8-4856-4063-9169-5D9E0E9B8702}" presName="rootText" presStyleLbl="node2" presStyleIdx="2" presStyleCnt="3" custScaleX="138874" custScaleY="204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300448-9CE3-4F67-AB69-FAE0434B1E6C}" type="pres">
      <dgm:prSet presAssocID="{65BBFBB8-4856-4063-9169-5D9E0E9B8702}" presName="rootConnector" presStyleLbl="node2" presStyleIdx="2" presStyleCnt="3"/>
      <dgm:spPr/>
      <dgm:t>
        <a:bodyPr/>
        <a:lstStyle/>
        <a:p>
          <a:endParaRPr lang="ru-RU"/>
        </a:p>
      </dgm:t>
    </dgm:pt>
    <dgm:pt modelId="{F85639E3-3070-4CB2-9FE7-B12FA07A1417}" type="pres">
      <dgm:prSet presAssocID="{65BBFBB8-4856-4063-9169-5D9E0E9B8702}" presName="hierChild4" presStyleCnt="0"/>
      <dgm:spPr/>
    </dgm:pt>
    <dgm:pt modelId="{01BC7421-B273-492A-A874-A550DF47BF03}" type="pres">
      <dgm:prSet presAssocID="{65BBFBB8-4856-4063-9169-5D9E0E9B8702}" presName="hierChild5" presStyleCnt="0"/>
      <dgm:spPr/>
    </dgm:pt>
    <dgm:pt modelId="{23ED651B-412A-4FA8-87DD-2BB2BCBFCC24}" type="pres">
      <dgm:prSet presAssocID="{D184BF65-D7FC-4721-96C2-4155B66BE385}" presName="hierChild3" presStyleCnt="0"/>
      <dgm:spPr/>
    </dgm:pt>
  </dgm:ptLst>
  <dgm:cxnLst>
    <dgm:cxn modelId="{57A78C09-C0B1-44C3-AF10-6A858089366F}" type="presOf" srcId="{D184BF65-D7FC-4721-96C2-4155B66BE385}" destId="{848286D1-9BBA-4B3E-909B-14ECD4DC9BC1}" srcOrd="0" destOrd="0" presId="urn:microsoft.com/office/officeart/2005/8/layout/orgChart1"/>
    <dgm:cxn modelId="{DFF3948C-1917-4B58-BEA6-F24FB658709F}" type="presOf" srcId="{6BA2B307-577E-4C5C-A968-0956483DA9F4}" destId="{6D45E558-FEDD-49AA-93CC-8FC84096EB49}" srcOrd="0" destOrd="0" presId="urn:microsoft.com/office/officeart/2005/8/layout/orgChart1"/>
    <dgm:cxn modelId="{451EB27C-10D3-4C87-BC89-A3F52423F636}" type="presOf" srcId="{59836E52-B991-4224-8F48-B2A07DE913D7}" destId="{17160616-8CD1-4099-9610-213E254F48CB}" srcOrd="0" destOrd="0" presId="urn:microsoft.com/office/officeart/2005/8/layout/orgChart1"/>
    <dgm:cxn modelId="{6B7BFD1C-3EB4-44EB-AE8C-369B218BBA27}" srcId="{D184BF65-D7FC-4721-96C2-4155B66BE385}" destId="{B4A0A022-DFB3-45CF-81C3-E60BD8CCD770}" srcOrd="1" destOrd="0" parTransId="{0A6168D5-A2EC-48A8-B175-CDA77BFE38F7}" sibTransId="{CA96F039-7FB4-44D9-998B-6BC61F77ECE3}"/>
    <dgm:cxn modelId="{36354CCE-2997-4FFB-985B-5AF4E3066F1C}" type="presOf" srcId="{D184BF65-D7FC-4721-96C2-4155B66BE385}" destId="{273200BD-466F-4400-8588-84A1B1F653ED}" srcOrd="1" destOrd="0" presId="urn:microsoft.com/office/officeart/2005/8/layout/orgChart1"/>
    <dgm:cxn modelId="{7182FDEA-11E6-433D-A08B-B2652310A6AA}" type="presOf" srcId="{0A6168D5-A2EC-48A8-B175-CDA77BFE38F7}" destId="{50448DE4-A973-4EAD-8BBB-477A10A5B84E}" srcOrd="0" destOrd="0" presId="urn:microsoft.com/office/officeart/2005/8/layout/orgChart1"/>
    <dgm:cxn modelId="{12708B35-407C-4DA7-A2A1-BCDD6D4DC809}" type="presOf" srcId="{B4A0A022-DFB3-45CF-81C3-E60BD8CCD770}" destId="{0ACF51E6-33B3-479D-9E39-972CC0084E38}" srcOrd="1" destOrd="0" presId="urn:microsoft.com/office/officeart/2005/8/layout/orgChart1"/>
    <dgm:cxn modelId="{502C8A73-ADBA-435C-851A-4C52CFEEA6DD}" type="presOf" srcId="{573FDEFE-E666-4498-9F49-0658F505F79C}" destId="{56C7CC10-68BB-445C-AB7A-3E76E40C821A}" srcOrd="0" destOrd="0" presId="urn:microsoft.com/office/officeart/2005/8/layout/orgChart1"/>
    <dgm:cxn modelId="{E6A4D382-D550-48A2-9A61-E96A7573EBDB}" srcId="{D184BF65-D7FC-4721-96C2-4155B66BE385}" destId="{6BA2B307-577E-4C5C-A968-0956483DA9F4}" srcOrd="0" destOrd="0" parTransId="{59836E52-B991-4224-8F48-B2A07DE913D7}" sibTransId="{361F6FDD-BCA9-4047-A8F5-176D7109C527}"/>
    <dgm:cxn modelId="{969DC1F1-4401-44C6-97D7-7B17C613AAEE}" srcId="{D184BF65-D7FC-4721-96C2-4155B66BE385}" destId="{65BBFBB8-4856-4063-9169-5D9E0E9B8702}" srcOrd="2" destOrd="0" parTransId="{573FDEFE-E666-4498-9F49-0658F505F79C}" sibTransId="{CC8451D9-1EF9-411A-B460-A51F7663C429}"/>
    <dgm:cxn modelId="{24D99A30-163F-4712-998F-F4CDCB4C2146}" type="presOf" srcId="{65BBFBB8-4856-4063-9169-5D9E0E9B8702}" destId="{B1300448-9CE3-4F67-AB69-FAE0434B1E6C}" srcOrd="1" destOrd="0" presId="urn:microsoft.com/office/officeart/2005/8/layout/orgChart1"/>
    <dgm:cxn modelId="{D493C6F3-30EA-405B-8486-AFC7476EB609}" type="presOf" srcId="{6BA2B307-577E-4C5C-A968-0956483DA9F4}" destId="{94DD021B-FA3B-4D52-9BCB-33C86292309F}" srcOrd="1" destOrd="0" presId="urn:microsoft.com/office/officeart/2005/8/layout/orgChart1"/>
    <dgm:cxn modelId="{D3B516B4-E096-429A-972C-9307F6E53CCA}" srcId="{566D367A-CB63-4A81-9291-544B4D967729}" destId="{D184BF65-D7FC-4721-96C2-4155B66BE385}" srcOrd="0" destOrd="0" parTransId="{B98D9F4B-8645-4FB9-975C-532C2B1D8D4C}" sibTransId="{3CF98EC1-48FE-4918-8B53-113FA42A8F0B}"/>
    <dgm:cxn modelId="{00C9FE73-8A3A-4275-9CF3-92ED5AAB4D1A}" type="presOf" srcId="{566D367A-CB63-4A81-9291-544B4D967729}" destId="{8DBF0D37-3E18-4D2B-B72A-1A673D17CED5}" srcOrd="0" destOrd="0" presId="urn:microsoft.com/office/officeart/2005/8/layout/orgChart1"/>
    <dgm:cxn modelId="{0A2FFDB8-D9DF-47B1-92D0-29457C00AC77}" type="presOf" srcId="{B4A0A022-DFB3-45CF-81C3-E60BD8CCD770}" destId="{D8C8467E-1860-4B73-9A82-1BE745BBBAD0}" srcOrd="0" destOrd="0" presId="urn:microsoft.com/office/officeart/2005/8/layout/orgChart1"/>
    <dgm:cxn modelId="{1C110ECE-C2A0-4300-B9A5-8C4419E482D7}" type="presOf" srcId="{65BBFBB8-4856-4063-9169-5D9E0E9B8702}" destId="{04E77533-E818-4F87-A93B-4BE13529A197}" srcOrd="0" destOrd="0" presId="urn:microsoft.com/office/officeart/2005/8/layout/orgChart1"/>
    <dgm:cxn modelId="{864067F6-F92B-4E68-82BC-2A027825F1D7}" type="presParOf" srcId="{8DBF0D37-3E18-4D2B-B72A-1A673D17CED5}" destId="{8834ACD5-0B8A-48C7-8564-7063E42F322F}" srcOrd="0" destOrd="0" presId="urn:microsoft.com/office/officeart/2005/8/layout/orgChart1"/>
    <dgm:cxn modelId="{3866B209-8F89-4853-87AE-7069481508A2}" type="presParOf" srcId="{8834ACD5-0B8A-48C7-8564-7063E42F322F}" destId="{AC45D000-FFE2-4351-A8CD-566A6183EEB6}" srcOrd="0" destOrd="0" presId="urn:microsoft.com/office/officeart/2005/8/layout/orgChart1"/>
    <dgm:cxn modelId="{170C46F9-5FB0-4684-9100-31CE7CDF308E}" type="presParOf" srcId="{AC45D000-FFE2-4351-A8CD-566A6183EEB6}" destId="{848286D1-9BBA-4B3E-909B-14ECD4DC9BC1}" srcOrd="0" destOrd="0" presId="urn:microsoft.com/office/officeart/2005/8/layout/orgChart1"/>
    <dgm:cxn modelId="{495ED0DD-A3A0-4452-B245-348FF17EB3AC}" type="presParOf" srcId="{AC45D000-FFE2-4351-A8CD-566A6183EEB6}" destId="{273200BD-466F-4400-8588-84A1B1F653ED}" srcOrd="1" destOrd="0" presId="urn:microsoft.com/office/officeart/2005/8/layout/orgChart1"/>
    <dgm:cxn modelId="{11856EED-8C0A-4808-B6C5-E5D75DBDC4EB}" type="presParOf" srcId="{8834ACD5-0B8A-48C7-8564-7063E42F322F}" destId="{ADB41F6B-4B01-43A8-AB27-055F8AF087C3}" srcOrd="1" destOrd="0" presId="urn:microsoft.com/office/officeart/2005/8/layout/orgChart1"/>
    <dgm:cxn modelId="{29163123-20CA-4791-8BE4-CD25218FACA3}" type="presParOf" srcId="{ADB41F6B-4B01-43A8-AB27-055F8AF087C3}" destId="{17160616-8CD1-4099-9610-213E254F48CB}" srcOrd="0" destOrd="0" presId="urn:microsoft.com/office/officeart/2005/8/layout/orgChart1"/>
    <dgm:cxn modelId="{9F8BF4DA-56AF-4DFC-8E2D-F20A82CE2538}" type="presParOf" srcId="{ADB41F6B-4B01-43A8-AB27-055F8AF087C3}" destId="{71025DD6-81D9-4CD7-A7AC-20203AD931F2}" srcOrd="1" destOrd="0" presId="urn:microsoft.com/office/officeart/2005/8/layout/orgChart1"/>
    <dgm:cxn modelId="{73419F8A-C201-45E2-A3FC-BAAF4E96AA06}" type="presParOf" srcId="{71025DD6-81D9-4CD7-A7AC-20203AD931F2}" destId="{ACC35701-EC2D-4201-ACDD-734D9AF559CE}" srcOrd="0" destOrd="0" presId="urn:microsoft.com/office/officeart/2005/8/layout/orgChart1"/>
    <dgm:cxn modelId="{E38759ED-6320-4743-BA6D-5B4D18F44ADE}" type="presParOf" srcId="{ACC35701-EC2D-4201-ACDD-734D9AF559CE}" destId="{6D45E558-FEDD-49AA-93CC-8FC84096EB49}" srcOrd="0" destOrd="0" presId="urn:microsoft.com/office/officeart/2005/8/layout/orgChart1"/>
    <dgm:cxn modelId="{0C51C18A-227C-4D2A-89B2-935C7D3E9FAF}" type="presParOf" srcId="{ACC35701-EC2D-4201-ACDD-734D9AF559CE}" destId="{94DD021B-FA3B-4D52-9BCB-33C86292309F}" srcOrd="1" destOrd="0" presId="urn:microsoft.com/office/officeart/2005/8/layout/orgChart1"/>
    <dgm:cxn modelId="{FB04FB87-958B-43AD-8AA7-3EFDC77B6943}" type="presParOf" srcId="{71025DD6-81D9-4CD7-A7AC-20203AD931F2}" destId="{8676B712-50C5-48E0-9616-4A43994B2FBC}" srcOrd="1" destOrd="0" presId="urn:microsoft.com/office/officeart/2005/8/layout/orgChart1"/>
    <dgm:cxn modelId="{4A46EA05-490F-47BA-9024-4C6298A1A9F9}" type="presParOf" srcId="{71025DD6-81D9-4CD7-A7AC-20203AD931F2}" destId="{74D78F27-2E52-4B5B-8911-62693BA53553}" srcOrd="2" destOrd="0" presId="urn:microsoft.com/office/officeart/2005/8/layout/orgChart1"/>
    <dgm:cxn modelId="{57D54D04-C539-441D-8164-32B91837B6C5}" type="presParOf" srcId="{ADB41F6B-4B01-43A8-AB27-055F8AF087C3}" destId="{50448DE4-A973-4EAD-8BBB-477A10A5B84E}" srcOrd="2" destOrd="0" presId="urn:microsoft.com/office/officeart/2005/8/layout/orgChart1"/>
    <dgm:cxn modelId="{B7D7082B-9F77-452F-A21A-F6ED1A3DF560}" type="presParOf" srcId="{ADB41F6B-4B01-43A8-AB27-055F8AF087C3}" destId="{6D24BAB2-B6CE-44A0-9181-7C6B93A9141F}" srcOrd="3" destOrd="0" presId="urn:microsoft.com/office/officeart/2005/8/layout/orgChart1"/>
    <dgm:cxn modelId="{6C511F81-8336-43D7-8057-C4CA2B3EA68C}" type="presParOf" srcId="{6D24BAB2-B6CE-44A0-9181-7C6B93A9141F}" destId="{B734FFE7-4CDA-4443-91B0-A90C873B6EBD}" srcOrd="0" destOrd="0" presId="urn:microsoft.com/office/officeart/2005/8/layout/orgChart1"/>
    <dgm:cxn modelId="{17AEE6B1-63A6-4D5D-96F9-42A1DD090421}" type="presParOf" srcId="{B734FFE7-4CDA-4443-91B0-A90C873B6EBD}" destId="{D8C8467E-1860-4B73-9A82-1BE745BBBAD0}" srcOrd="0" destOrd="0" presId="urn:microsoft.com/office/officeart/2005/8/layout/orgChart1"/>
    <dgm:cxn modelId="{596BED59-0BE9-4D87-9ABE-DEAF1A11A997}" type="presParOf" srcId="{B734FFE7-4CDA-4443-91B0-A90C873B6EBD}" destId="{0ACF51E6-33B3-479D-9E39-972CC0084E38}" srcOrd="1" destOrd="0" presId="urn:microsoft.com/office/officeart/2005/8/layout/orgChart1"/>
    <dgm:cxn modelId="{E021888E-E945-4CF0-911E-5D2BCB5D9399}" type="presParOf" srcId="{6D24BAB2-B6CE-44A0-9181-7C6B93A9141F}" destId="{83FFAC3D-EAA1-4701-993F-C732F869964F}" srcOrd="1" destOrd="0" presId="urn:microsoft.com/office/officeart/2005/8/layout/orgChart1"/>
    <dgm:cxn modelId="{329F10BA-E407-4C19-BAE1-8DC72CF3C264}" type="presParOf" srcId="{6D24BAB2-B6CE-44A0-9181-7C6B93A9141F}" destId="{A5844370-1FDD-45AB-A565-A14409524671}" srcOrd="2" destOrd="0" presId="urn:microsoft.com/office/officeart/2005/8/layout/orgChart1"/>
    <dgm:cxn modelId="{E28645F8-F8EC-4C1E-BC92-5D0975835926}" type="presParOf" srcId="{ADB41F6B-4B01-43A8-AB27-055F8AF087C3}" destId="{56C7CC10-68BB-445C-AB7A-3E76E40C821A}" srcOrd="4" destOrd="0" presId="urn:microsoft.com/office/officeart/2005/8/layout/orgChart1"/>
    <dgm:cxn modelId="{1B40A0BD-5499-4D52-9907-5E3FF0506C12}" type="presParOf" srcId="{ADB41F6B-4B01-43A8-AB27-055F8AF087C3}" destId="{7A1CE4E9-EA43-4F4E-AA6F-A89E1E20CCD4}" srcOrd="5" destOrd="0" presId="urn:microsoft.com/office/officeart/2005/8/layout/orgChart1"/>
    <dgm:cxn modelId="{E179E636-2535-4578-8115-5B33B06ED247}" type="presParOf" srcId="{7A1CE4E9-EA43-4F4E-AA6F-A89E1E20CCD4}" destId="{3A289880-2F84-4833-8B88-B42BBD215198}" srcOrd="0" destOrd="0" presId="urn:microsoft.com/office/officeart/2005/8/layout/orgChart1"/>
    <dgm:cxn modelId="{DEB3FE75-39D6-4434-BED9-956A4F7F2384}" type="presParOf" srcId="{3A289880-2F84-4833-8B88-B42BBD215198}" destId="{04E77533-E818-4F87-A93B-4BE13529A197}" srcOrd="0" destOrd="0" presId="urn:microsoft.com/office/officeart/2005/8/layout/orgChart1"/>
    <dgm:cxn modelId="{E6DF7A75-6B80-4642-85FF-4566180A1C4C}" type="presParOf" srcId="{3A289880-2F84-4833-8B88-B42BBD215198}" destId="{B1300448-9CE3-4F67-AB69-FAE0434B1E6C}" srcOrd="1" destOrd="0" presId="urn:microsoft.com/office/officeart/2005/8/layout/orgChart1"/>
    <dgm:cxn modelId="{5523CFBE-854D-4A2B-A9B6-51B127A289FB}" type="presParOf" srcId="{7A1CE4E9-EA43-4F4E-AA6F-A89E1E20CCD4}" destId="{F85639E3-3070-4CB2-9FE7-B12FA07A1417}" srcOrd="1" destOrd="0" presId="urn:microsoft.com/office/officeart/2005/8/layout/orgChart1"/>
    <dgm:cxn modelId="{79FEE3EB-F656-4BBE-8813-B40130E96F41}" type="presParOf" srcId="{7A1CE4E9-EA43-4F4E-AA6F-A89E1E20CCD4}" destId="{01BC7421-B273-492A-A874-A550DF47BF03}" srcOrd="2" destOrd="0" presId="urn:microsoft.com/office/officeart/2005/8/layout/orgChart1"/>
    <dgm:cxn modelId="{44996547-F12B-404E-A998-77FB22BB4015}" type="presParOf" srcId="{8834ACD5-0B8A-48C7-8564-7063E42F322F}" destId="{23ED651B-412A-4FA8-87DD-2BB2BCBFCC2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A1B92-B9F5-458B-8060-D2445042EB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DD7BED-DE13-4D65-B87B-5888404EA118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0" dirty="0" smtClean="0">
              <a:solidFill>
                <a:schemeClr val="dk1">
                  <a:hueOff val="0"/>
                  <a:satOff val="0"/>
                  <a:lumOff val="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Бюджетная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(бухгалтерская) отчетность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BD4D9-A84B-4873-88F7-4E2CAB670A12}" cxnId="{E0086EEB-D84F-419B-8ED1-17F821EABBCB}" type="par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9EF04-CFB7-439C-B6D9-62FEB87FC145}" cxnId="{E0086EEB-D84F-419B-8ED1-17F821EABBCB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D423D-C80C-41EF-A670-23148E7F155C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Промежуточная бюджетная (бухгалтерская) отчетность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(ежемесячная, ежеквартальная)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06A68-A75D-457C-BE33-744C9EA5C106}" cxnId="{A266D5E7-AE98-4622-AF2A-5CF793FBEF47}" type="parTrans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BC0C5-B839-43FC-8BBB-92969CED9C78}" cxnId="{A266D5E7-AE98-4622-AF2A-5CF793FBEF47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93951-AEDC-4A65-935D-DF1CB06CB1B5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Годовая бюджетная (бухгалтерская) отчетность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5533E-8534-42F0-8B1D-B555AE2B503E}" cxnId="{447433CE-67E1-4FD0-8F17-256A1B23C090}" type="parTrans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F89B2-1C53-4344-BA7B-792D3FCECFBF}" cxnId="{447433CE-67E1-4FD0-8F17-256A1B23C090}" type="sibTrans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E26CF-7594-4283-87F5-DA8F474CA8C5}" type="pres">
      <dgm:prSet presAssocID="{656A1B92-B9F5-458B-8060-D2445042EB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D9DD35-8D79-4A3B-8A57-F900E46B4A7D}" type="pres">
      <dgm:prSet presAssocID="{C5DD7BED-DE13-4D65-B87B-5888404EA118}" presName="hierRoot1" presStyleCnt="0"/>
      <dgm:spPr/>
    </dgm:pt>
    <dgm:pt modelId="{5E8B4DC0-2437-43C8-90C8-063ACD05DB8E}" type="pres">
      <dgm:prSet presAssocID="{C5DD7BED-DE13-4D65-B87B-5888404EA118}" presName="composite" presStyleCnt="0"/>
      <dgm:spPr/>
    </dgm:pt>
    <dgm:pt modelId="{33992485-937C-47CC-9AD6-AA0EAF6527CE}" type="pres">
      <dgm:prSet presAssocID="{C5DD7BED-DE13-4D65-B87B-5888404EA118}" presName="background" presStyleLbl="node0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D29A80A7-B065-4969-B916-266117C8D822}" type="pres">
      <dgm:prSet presAssocID="{C5DD7BED-DE13-4D65-B87B-5888404EA118}" presName="text" presStyleLbl="fgAcc0" presStyleIdx="0" presStyleCnt="1" custScaleX="134068" custLinFactNeighborX="-5729" custLinFactNeighborY="-10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43D6D-2745-447C-8910-4D00562C72A6}" type="pres">
      <dgm:prSet presAssocID="{C5DD7BED-DE13-4D65-B87B-5888404EA118}" presName="hierChild2" presStyleCnt="0"/>
      <dgm:spPr/>
    </dgm:pt>
    <dgm:pt modelId="{43676A4B-0A9B-436C-A3BD-F8E2DD520195}" type="pres">
      <dgm:prSet presAssocID="{67106A68-A75D-457C-BE33-744C9EA5C10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9C3EF97-07EB-4370-BC68-3C99BF9470DB}" type="pres">
      <dgm:prSet presAssocID="{004D423D-C80C-41EF-A670-23148E7F155C}" presName="hierRoot2" presStyleCnt="0"/>
      <dgm:spPr/>
    </dgm:pt>
    <dgm:pt modelId="{05071F5D-8D15-4757-99FF-851EDE9828AD}" type="pres">
      <dgm:prSet presAssocID="{004D423D-C80C-41EF-A670-23148E7F155C}" presName="composite2" presStyleCnt="0"/>
      <dgm:spPr/>
    </dgm:pt>
    <dgm:pt modelId="{525ABC87-D0D6-4309-AFEA-BAD291B74672}" type="pres">
      <dgm:prSet presAssocID="{004D423D-C80C-41EF-A670-23148E7F155C}" presName="background2" presStyleLbl="node2" presStyleIdx="0" presStyleCnt="2"/>
      <dgm:spPr>
        <a:solidFill>
          <a:schemeClr val="accent6">
            <a:lumMod val="60000"/>
            <a:lumOff val="40000"/>
          </a:schemeClr>
        </a:solidFill>
      </dgm:spPr>
    </dgm:pt>
    <dgm:pt modelId="{AA1D51AB-F070-4A34-86D5-9C4D2B9D3398}" type="pres">
      <dgm:prSet presAssocID="{004D423D-C80C-41EF-A670-23148E7F155C}" presName="text2" presStyleLbl="fgAcc2" presStyleIdx="0" presStyleCnt="2" custScaleX="128465" custScaleY="102461" custLinFactNeighborX="-5729" custLinFactNeighborY="-10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3CAEA-C0FD-4D14-AC67-C44F0FD0B085}" type="pres">
      <dgm:prSet presAssocID="{004D423D-C80C-41EF-A670-23148E7F155C}" presName="hierChild3" presStyleCnt="0"/>
      <dgm:spPr/>
    </dgm:pt>
    <dgm:pt modelId="{78504404-02A4-48C0-B5E4-B5613B87BD40}" type="pres">
      <dgm:prSet presAssocID="{DDD5533E-8534-42F0-8B1D-B555AE2B503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0F473DF-246D-4A33-B097-A9345D216ADA}" type="pres">
      <dgm:prSet presAssocID="{17893951-AEDC-4A65-935D-DF1CB06CB1B5}" presName="hierRoot2" presStyleCnt="0"/>
      <dgm:spPr/>
    </dgm:pt>
    <dgm:pt modelId="{7DC9E92D-7D6C-4A01-ACA8-CF44B155BC71}" type="pres">
      <dgm:prSet presAssocID="{17893951-AEDC-4A65-935D-DF1CB06CB1B5}" presName="composite2" presStyleCnt="0"/>
      <dgm:spPr/>
    </dgm:pt>
    <dgm:pt modelId="{3A5286A6-1DC1-49E4-9F35-0FB1E6E83FEA}" type="pres">
      <dgm:prSet presAssocID="{17893951-AEDC-4A65-935D-DF1CB06CB1B5}" presName="background2" presStyleLbl="node2" presStyleIdx="1" presStyleCnt="2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D8149179-707C-4407-926F-EE954D275D48}" type="pres">
      <dgm:prSet presAssocID="{17893951-AEDC-4A65-935D-DF1CB06CB1B5}" presName="text2" presStyleLbl="fgAcc2" presStyleIdx="1" presStyleCnt="2" custScaleX="134068" custLinFactNeighborX="-4773" custLinFactNeighborY="-10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B8419-B1CD-4722-81FA-777A8F0E54C4}" type="pres">
      <dgm:prSet presAssocID="{17893951-AEDC-4A65-935D-DF1CB06CB1B5}" presName="hierChild3" presStyleCnt="0"/>
      <dgm:spPr/>
    </dgm:pt>
  </dgm:ptLst>
  <dgm:cxnLst>
    <dgm:cxn modelId="{A0F3EA40-9A8D-475C-B2E9-139CE9885BC2}" type="presOf" srcId="{C5DD7BED-DE13-4D65-B87B-5888404EA118}" destId="{D29A80A7-B065-4969-B916-266117C8D822}" srcOrd="0" destOrd="0" presId="urn:microsoft.com/office/officeart/2005/8/layout/hierarchy1"/>
    <dgm:cxn modelId="{447433CE-67E1-4FD0-8F17-256A1B23C090}" srcId="{C5DD7BED-DE13-4D65-B87B-5888404EA118}" destId="{17893951-AEDC-4A65-935D-DF1CB06CB1B5}" srcOrd="1" destOrd="0" parTransId="{DDD5533E-8534-42F0-8B1D-B555AE2B503E}" sibTransId="{83FF89B2-1C53-4344-BA7B-792D3FCECFBF}"/>
    <dgm:cxn modelId="{1237D1E0-B9CC-40F2-9067-310C9F5B150C}" type="presOf" srcId="{656A1B92-B9F5-458B-8060-D2445042EBD3}" destId="{48BE26CF-7594-4283-87F5-DA8F474CA8C5}" srcOrd="0" destOrd="0" presId="urn:microsoft.com/office/officeart/2005/8/layout/hierarchy1"/>
    <dgm:cxn modelId="{60F99AE6-168C-40E5-9B5B-3606F152F24B}" type="presOf" srcId="{17893951-AEDC-4A65-935D-DF1CB06CB1B5}" destId="{D8149179-707C-4407-926F-EE954D275D48}" srcOrd="0" destOrd="0" presId="urn:microsoft.com/office/officeart/2005/8/layout/hierarchy1"/>
    <dgm:cxn modelId="{A4D4301D-D271-4E13-AF31-3BBA560FDBD0}" type="presOf" srcId="{67106A68-A75D-457C-BE33-744C9EA5C106}" destId="{43676A4B-0A9B-436C-A3BD-F8E2DD520195}" srcOrd="0" destOrd="0" presId="urn:microsoft.com/office/officeart/2005/8/layout/hierarchy1"/>
    <dgm:cxn modelId="{D6F29F83-D54D-4D43-85DB-0770C1071B9F}" type="presOf" srcId="{DDD5533E-8534-42F0-8B1D-B555AE2B503E}" destId="{78504404-02A4-48C0-B5E4-B5613B87BD40}" srcOrd="0" destOrd="0" presId="urn:microsoft.com/office/officeart/2005/8/layout/hierarchy1"/>
    <dgm:cxn modelId="{A266D5E7-AE98-4622-AF2A-5CF793FBEF47}" srcId="{C5DD7BED-DE13-4D65-B87B-5888404EA118}" destId="{004D423D-C80C-41EF-A670-23148E7F155C}" srcOrd="0" destOrd="0" parTransId="{67106A68-A75D-457C-BE33-744C9EA5C106}" sibTransId="{052BC0C5-B839-43FC-8BBB-92969CED9C78}"/>
    <dgm:cxn modelId="{4E4AE202-1764-45D3-8B3E-CD3FA1989F69}" type="presOf" srcId="{004D423D-C80C-41EF-A670-23148E7F155C}" destId="{AA1D51AB-F070-4A34-86D5-9C4D2B9D3398}" srcOrd="0" destOrd="0" presId="urn:microsoft.com/office/officeart/2005/8/layout/hierarchy1"/>
    <dgm:cxn modelId="{E0086EEB-D84F-419B-8ED1-17F821EABBCB}" srcId="{656A1B92-B9F5-458B-8060-D2445042EBD3}" destId="{C5DD7BED-DE13-4D65-B87B-5888404EA118}" srcOrd="0" destOrd="0" parTransId="{BFDBD4D9-A84B-4873-88F7-4E2CAB670A12}" sibTransId="{2FE9EF04-CFB7-439C-B6D9-62FEB87FC145}"/>
    <dgm:cxn modelId="{6311D0DD-8B47-480F-B42F-3D8DA061AB82}" type="presParOf" srcId="{48BE26CF-7594-4283-87F5-DA8F474CA8C5}" destId="{94D9DD35-8D79-4A3B-8A57-F900E46B4A7D}" srcOrd="0" destOrd="0" presId="urn:microsoft.com/office/officeart/2005/8/layout/hierarchy1"/>
    <dgm:cxn modelId="{4F33EE2A-2016-4DCE-AD3F-B4EC0F34B5C1}" type="presParOf" srcId="{94D9DD35-8D79-4A3B-8A57-F900E46B4A7D}" destId="{5E8B4DC0-2437-43C8-90C8-063ACD05DB8E}" srcOrd="0" destOrd="0" presId="urn:microsoft.com/office/officeart/2005/8/layout/hierarchy1"/>
    <dgm:cxn modelId="{AA124055-C286-4142-AA7D-F62532A58A78}" type="presParOf" srcId="{5E8B4DC0-2437-43C8-90C8-063ACD05DB8E}" destId="{33992485-937C-47CC-9AD6-AA0EAF6527CE}" srcOrd="0" destOrd="0" presId="urn:microsoft.com/office/officeart/2005/8/layout/hierarchy1"/>
    <dgm:cxn modelId="{FD53086D-0714-4F44-A7AD-3CC9B02EB8F7}" type="presParOf" srcId="{5E8B4DC0-2437-43C8-90C8-063ACD05DB8E}" destId="{D29A80A7-B065-4969-B916-266117C8D822}" srcOrd="1" destOrd="0" presId="urn:microsoft.com/office/officeart/2005/8/layout/hierarchy1"/>
    <dgm:cxn modelId="{9AC8447F-AB9C-4CCB-9D24-CAB1E5C7F395}" type="presParOf" srcId="{94D9DD35-8D79-4A3B-8A57-F900E46B4A7D}" destId="{3AD43D6D-2745-447C-8910-4D00562C72A6}" srcOrd="1" destOrd="0" presId="urn:microsoft.com/office/officeart/2005/8/layout/hierarchy1"/>
    <dgm:cxn modelId="{68DDA9B6-14DE-4167-9018-7254F1F2C761}" type="presParOf" srcId="{3AD43D6D-2745-447C-8910-4D00562C72A6}" destId="{43676A4B-0A9B-436C-A3BD-F8E2DD520195}" srcOrd="0" destOrd="0" presId="urn:microsoft.com/office/officeart/2005/8/layout/hierarchy1"/>
    <dgm:cxn modelId="{F3F7F084-F4B6-4F12-95FA-D461C1DABE57}" type="presParOf" srcId="{3AD43D6D-2745-447C-8910-4D00562C72A6}" destId="{C9C3EF97-07EB-4370-BC68-3C99BF9470DB}" srcOrd="1" destOrd="0" presId="urn:microsoft.com/office/officeart/2005/8/layout/hierarchy1"/>
    <dgm:cxn modelId="{4DAC4E54-502B-45B1-81AE-CBDE93AA0760}" type="presParOf" srcId="{C9C3EF97-07EB-4370-BC68-3C99BF9470DB}" destId="{05071F5D-8D15-4757-99FF-851EDE9828AD}" srcOrd="0" destOrd="0" presId="urn:microsoft.com/office/officeart/2005/8/layout/hierarchy1"/>
    <dgm:cxn modelId="{B73640DE-E62D-4B40-AADC-A3C37B806E09}" type="presParOf" srcId="{05071F5D-8D15-4757-99FF-851EDE9828AD}" destId="{525ABC87-D0D6-4309-AFEA-BAD291B74672}" srcOrd="0" destOrd="0" presId="urn:microsoft.com/office/officeart/2005/8/layout/hierarchy1"/>
    <dgm:cxn modelId="{DE25C498-2C7F-496D-B12A-47CC5678579C}" type="presParOf" srcId="{05071F5D-8D15-4757-99FF-851EDE9828AD}" destId="{AA1D51AB-F070-4A34-86D5-9C4D2B9D3398}" srcOrd="1" destOrd="0" presId="urn:microsoft.com/office/officeart/2005/8/layout/hierarchy1"/>
    <dgm:cxn modelId="{26E0DE81-2DAE-464B-98C5-538D9907F48F}" type="presParOf" srcId="{C9C3EF97-07EB-4370-BC68-3C99BF9470DB}" destId="{3C03CAEA-C0FD-4D14-AC67-C44F0FD0B085}" srcOrd="1" destOrd="0" presId="urn:microsoft.com/office/officeart/2005/8/layout/hierarchy1"/>
    <dgm:cxn modelId="{CB931BD8-E341-46DF-B5A0-3D69F5B0CEDC}" type="presParOf" srcId="{3AD43D6D-2745-447C-8910-4D00562C72A6}" destId="{78504404-02A4-48C0-B5E4-B5613B87BD40}" srcOrd="2" destOrd="0" presId="urn:microsoft.com/office/officeart/2005/8/layout/hierarchy1"/>
    <dgm:cxn modelId="{4288CF95-3FC2-43B0-8B21-8D25FEC29BF7}" type="presParOf" srcId="{3AD43D6D-2745-447C-8910-4D00562C72A6}" destId="{90F473DF-246D-4A33-B097-A9345D216ADA}" srcOrd="3" destOrd="0" presId="urn:microsoft.com/office/officeart/2005/8/layout/hierarchy1"/>
    <dgm:cxn modelId="{492B701E-039A-4879-B03C-7CAD15682A16}" type="presParOf" srcId="{90F473DF-246D-4A33-B097-A9345D216ADA}" destId="{7DC9E92D-7D6C-4A01-ACA8-CF44B155BC71}" srcOrd="0" destOrd="0" presId="urn:microsoft.com/office/officeart/2005/8/layout/hierarchy1"/>
    <dgm:cxn modelId="{EF2874A7-42DF-44F3-AB43-15502B878303}" type="presParOf" srcId="{7DC9E92D-7D6C-4A01-ACA8-CF44B155BC71}" destId="{3A5286A6-1DC1-49E4-9F35-0FB1E6E83FEA}" srcOrd="0" destOrd="0" presId="urn:microsoft.com/office/officeart/2005/8/layout/hierarchy1"/>
    <dgm:cxn modelId="{43A3D77E-1546-42D1-ACD8-7ABD64AD4A5C}" type="presParOf" srcId="{7DC9E92D-7D6C-4A01-ACA8-CF44B155BC71}" destId="{D8149179-707C-4407-926F-EE954D275D48}" srcOrd="1" destOrd="0" presId="urn:microsoft.com/office/officeart/2005/8/layout/hierarchy1"/>
    <dgm:cxn modelId="{22DC7B09-39C2-43C1-BD16-02E333ABCBD6}" type="presParOf" srcId="{90F473DF-246D-4A33-B097-A9345D216ADA}" destId="{A98B8419-B1CD-4722-81FA-777A8F0E54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459D2-B18B-4DD2-AD16-0684C5F92F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9F8CD-8322-47DF-8E80-0396C45E6BC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Отчеты</a:t>
          </a:r>
          <a:endParaRPr lang="ru-RU" sz="1800" b="1" dirty="0">
            <a:solidFill>
              <a:schemeClr val="tx1"/>
            </a:solidFill>
          </a:endParaRPr>
        </a:p>
      </dgm:t>
    </dgm:pt>
    <dgm:pt modelId="{09F5E11F-B350-4D75-9ADC-8E64FC04E651}" cxnId="{36A033BC-B64B-4186-9A42-68AE124B95FD}" type="parTrans">
      <dgm:prSet/>
      <dgm:spPr/>
      <dgm:t>
        <a:bodyPr/>
        <a:lstStyle/>
        <a:p>
          <a:endParaRPr lang="ru-RU"/>
        </a:p>
      </dgm:t>
    </dgm:pt>
    <dgm:pt modelId="{E1BAB241-96BC-4E21-9F5C-93618FEAB3FF}" cxnId="{36A033BC-B64B-4186-9A42-68AE124B95FD}" type="sibTrans">
      <dgm:prSet/>
      <dgm:spPr/>
      <dgm:t>
        <a:bodyPr/>
        <a:lstStyle/>
        <a:p>
          <a:endParaRPr lang="ru-RU"/>
        </a:p>
      </dgm:t>
    </dgm:pt>
    <dgm:pt modelId="{7C1A90C1-996B-4B36-8D5F-F5AF3150F084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Отчет об исполнении бюджета</a:t>
          </a:r>
        </a:p>
        <a:p>
          <a:r>
            <a:rPr lang="ru-RU" sz="1000" b="1" dirty="0" smtClean="0">
              <a:solidFill>
                <a:schemeClr val="tx1"/>
              </a:solidFill>
            </a:rPr>
            <a:t>(об исполнении учреждением плана его финансово-хозяйственной деятельности)</a:t>
          </a:r>
          <a:endParaRPr lang="ru-RU" sz="1000" b="1" dirty="0">
            <a:solidFill>
              <a:schemeClr val="tx1"/>
            </a:solidFill>
          </a:endParaRPr>
        </a:p>
      </dgm:t>
    </dgm:pt>
    <dgm:pt modelId="{F63DD651-F4D8-4304-BE62-A61DF17A8BFC}" cxnId="{15E5E246-8E26-432F-9A1F-AD9B772A80EC}" type="parTrans">
      <dgm:prSet/>
      <dgm:spPr>
        <a:ln w="190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54965BB-8AAD-4403-ABFE-D57AFD27F467}" cxnId="{15E5E246-8E26-432F-9A1F-AD9B772A80EC}" type="sibTrans">
      <dgm:prSet/>
      <dgm:spPr/>
      <dgm:t>
        <a:bodyPr/>
        <a:lstStyle/>
        <a:p>
          <a:endParaRPr lang="ru-RU"/>
        </a:p>
      </dgm:t>
    </dgm:pt>
    <dgm:pt modelId="{5B94608E-8BA4-4CD6-88B4-DF17ACE718F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Баланс исполнения бюджета</a:t>
          </a:r>
        </a:p>
        <a:p>
          <a:r>
            <a:rPr lang="ru-RU" sz="1000" b="1" dirty="0" smtClean="0">
              <a:solidFill>
                <a:schemeClr val="tx1"/>
              </a:solidFill>
            </a:rPr>
            <a:t>(баланс государственного (муниципального) учреждения)</a:t>
          </a:r>
          <a:endParaRPr lang="ru-RU" sz="1000" b="1" dirty="0">
            <a:solidFill>
              <a:schemeClr val="tx1"/>
            </a:solidFill>
          </a:endParaRPr>
        </a:p>
      </dgm:t>
    </dgm:pt>
    <dgm:pt modelId="{17745131-1F8B-49E9-A6B1-0398B2E3514C}" cxnId="{F8175B7E-B12C-48BE-BEF5-572321C11F17}" type="parTrans">
      <dgm:prSet/>
      <dgm:spPr>
        <a:ln w="190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1A88652-7609-4B19-A89B-FCBB3C7724D2}" cxnId="{F8175B7E-B12C-48BE-BEF5-572321C11F17}" type="sibTrans">
      <dgm:prSet/>
      <dgm:spPr/>
      <dgm:t>
        <a:bodyPr/>
        <a:lstStyle/>
        <a:p>
          <a:endParaRPr lang="ru-RU"/>
        </a:p>
      </dgm:t>
    </dgm:pt>
    <dgm:pt modelId="{FF781579-FFB0-40A7-97BD-82A45FF8C544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Отчет о движении денежных средств</a:t>
          </a:r>
        </a:p>
        <a:p>
          <a:r>
            <a:rPr lang="ru-RU" sz="1000" b="1" dirty="0" smtClean="0">
              <a:solidFill>
                <a:schemeClr val="tx1"/>
              </a:solidFill>
            </a:rPr>
            <a:t>(отчет о движении денежных средств учреждения)</a:t>
          </a:r>
          <a:endParaRPr lang="ru-RU" sz="1000" b="1" dirty="0">
            <a:solidFill>
              <a:schemeClr val="tx1"/>
            </a:solidFill>
          </a:endParaRPr>
        </a:p>
      </dgm:t>
    </dgm:pt>
    <dgm:pt modelId="{ED12C001-E435-4B80-AB58-BDE27DFBAEAD}" cxnId="{36DA3F68-A89E-43EF-9A96-503B3D72190C}" type="parTrans">
      <dgm:prSet/>
      <dgm:spPr>
        <a:ln w="190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3DEAFD4-F8CE-4081-B56C-B5A742714157}" cxnId="{36DA3F68-A89E-43EF-9A96-503B3D72190C}" type="sibTrans">
      <dgm:prSet/>
      <dgm:spPr/>
      <dgm:t>
        <a:bodyPr/>
        <a:lstStyle/>
        <a:p>
          <a:endParaRPr lang="ru-RU"/>
        </a:p>
      </dgm:t>
    </dgm:pt>
    <dgm:pt modelId="{33861253-A966-45D2-A717-A4D52BA9A31F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Отчет о финансовых результатах деятельности</a:t>
          </a:r>
        </a:p>
        <a:p>
          <a:r>
            <a:rPr lang="ru-RU" sz="1000" b="1" dirty="0" smtClean="0">
              <a:solidFill>
                <a:schemeClr val="tx1"/>
              </a:solidFill>
            </a:rPr>
            <a:t>(отчет о финансовых результатах деятельности учреждения)</a:t>
          </a:r>
          <a:endParaRPr lang="ru-RU" sz="1000" b="1" dirty="0">
            <a:solidFill>
              <a:schemeClr val="tx1"/>
            </a:solidFill>
          </a:endParaRPr>
        </a:p>
      </dgm:t>
    </dgm:pt>
    <dgm:pt modelId="{3E263906-4178-4750-B9C2-FCB2949261B7}" cxnId="{2B617839-1EBE-44E7-9F90-37FCA06C9892}" type="parTrans">
      <dgm:prSet/>
      <dgm:spPr>
        <a:ln w="190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5F99652-BB41-4F7D-AFDB-3E0074F0CA0F}" cxnId="{2B617839-1EBE-44E7-9F90-37FCA06C9892}" type="sibTrans">
      <dgm:prSet/>
      <dgm:spPr/>
      <dgm:t>
        <a:bodyPr/>
        <a:lstStyle/>
        <a:p>
          <a:endParaRPr lang="ru-RU"/>
        </a:p>
      </dgm:t>
    </dgm:pt>
    <dgm:pt modelId="{903C59D9-D45E-4957-8B8F-62C38371D415}" type="pres">
      <dgm:prSet presAssocID="{89B459D2-B18B-4DD2-AD16-0684C5F92F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B8E96C-E116-4294-A5FF-8085347C6D27}" type="pres">
      <dgm:prSet presAssocID="{4209F8CD-8322-47DF-8E80-0396C45E6BC1}" presName="hierRoot1" presStyleCnt="0">
        <dgm:presLayoutVars>
          <dgm:hierBranch val="init"/>
        </dgm:presLayoutVars>
      </dgm:prSet>
      <dgm:spPr/>
    </dgm:pt>
    <dgm:pt modelId="{C46DFEB4-0D01-49F1-83C5-C3DFF6FC33BA}" type="pres">
      <dgm:prSet presAssocID="{4209F8CD-8322-47DF-8E80-0396C45E6BC1}" presName="rootComposite1" presStyleCnt="0"/>
      <dgm:spPr/>
    </dgm:pt>
    <dgm:pt modelId="{55910BA2-8E86-407B-A80F-B5C7F07A498C}" type="pres">
      <dgm:prSet presAssocID="{4209F8CD-8322-47DF-8E80-0396C45E6B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C4C1EE-AFC6-43D7-B263-932F5328859F}" type="pres">
      <dgm:prSet presAssocID="{4209F8CD-8322-47DF-8E80-0396C45E6B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A6F711-B14E-4DFC-B5DC-29542F252282}" type="pres">
      <dgm:prSet presAssocID="{4209F8CD-8322-47DF-8E80-0396C45E6BC1}" presName="hierChild2" presStyleCnt="0"/>
      <dgm:spPr/>
    </dgm:pt>
    <dgm:pt modelId="{3E38A923-791F-4E83-BBFC-830C210EF90C}" type="pres">
      <dgm:prSet presAssocID="{F63DD651-F4D8-4304-BE62-A61DF17A8BF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E6B49E3-BD18-438B-A284-7ECA7460273A}" type="pres">
      <dgm:prSet presAssocID="{7C1A90C1-996B-4B36-8D5F-F5AF3150F084}" presName="hierRoot2" presStyleCnt="0">
        <dgm:presLayoutVars>
          <dgm:hierBranch val="init"/>
        </dgm:presLayoutVars>
      </dgm:prSet>
      <dgm:spPr/>
    </dgm:pt>
    <dgm:pt modelId="{FC30A2E5-AF0F-4BBD-8538-A544102243BB}" type="pres">
      <dgm:prSet presAssocID="{7C1A90C1-996B-4B36-8D5F-F5AF3150F084}" presName="rootComposite" presStyleCnt="0"/>
      <dgm:spPr/>
    </dgm:pt>
    <dgm:pt modelId="{9B1E39B8-8FD7-4942-9D7D-033606AA6FBA}" type="pres">
      <dgm:prSet presAssocID="{7C1A90C1-996B-4B36-8D5F-F5AF3150F084}" presName="rootText" presStyleLbl="node2" presStyleIdx="0" presStyleCnt="4" custScaleX="112548" custScaleY="256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5FCB6-8B03-4F1E-8AA4-D5E20DF25E38}" type="pres">
      <dgm:prSet presAssocID="{7C1A90C1-996B-4B36-8D5F-F5AF3150F084}" presName="rootConnector" presStyleLbl="node2" presStyleIdx="0" presStyleCnt="4"/>
      <dgm:spPr/>
      <dgm:t>
        <a:bodyPr/>
        <a:lstStyle/>
        <a:p>
          <a:endParaRPr lang="ru-RU"/>
        </a:p>
      </dgm:t>
    </dgm:pt>
    <dgm:pt modelId="{253E3280-46F6-4626-89A5-892F32CCF5BC}" type="pres">
      <dgm:prSet presAssocID="{7C1A90C1-996B-4B36-8D5F-F5AF3150F084}" presName="hierChild4" presStyleCnt="0"/>
      <dgm:spPr/>
    </dgm:pt>
    <dgm:pt modelId="{ED19FEE0-CB66-4B3C-A090-6181B2423E73}" type="pres">
      <dgm:prSet presAssocID="{7C1A90C1-996B-4B36-8D5F-F5AF3150F084}" presName="hierChild5" presStyleCnt="0"/>
      <dgm:spPr/>
    </dgm:pt>
    <dgm:pt modelId="{5ADC3C75-413B-4337-8E01-C1EC5AAE2DB2}" type="pres">
      <dgm:prSet presAssocID="{17745131-1F8B-49E9-A6B1-0398B2E3514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9B8E51C-2C5F-479D-A146-E38B45869BDF}" type="pres">
      <dgm:prSet presAssocID="{5B94608E-8BA4-4CD6-88B4-DF17ACE718F1}" presName="hierRoot2" presStyleCnt="0">
        <dgm:presLayoutVars>
          <dgm:hierBranch val="init"/>
        </dgm:presLayoutVars>
      </dgm:prSet>
      <dgm:spPr/>
    </dgm:pt>
    <dgm:pt modelId="{5D6630B7-2262-48FC-8441-F6AB5FE5DD2F}" type="pres">
      <dgm:prSet presAssocID="{5B94608E-8BA4-4CD6-88B4-DF17ACE718F1}" presName="rootComposite" presStyleCnt="0"/>
      <dgm:spPr/>
    </dgm:pt>
    <dgm:pt modelId="{F9D150B0-B7D7-4D20-A499-BAEB5AFD8A04}" type="pres">
      <dgm:prSet presAssocID="{5B94608E-8BA4-4CD6-88B4-DF17ACE718F1}" presName="rootText" presStyleLbl="node2" presStyleIdx="1" presStyleCnt="4" custScaleY="256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310D8F-5A02-480B-A797-27034BEE660E}" type="pres">
      <dgm:prSet presAssocID="{5B94608E-8BA4-4CD6-88B4-DF17ACE718F1}" presName="rootConnector" presStyleLbl="node2" presStyleIdx="1" presStyleCnt="4"/>
      <dgm:spPr/>
      <dgm:t>
        <a:bodyPr/>
        <a:lstStyle/>
        <a:p>
          <a:endParaRPr lang="ru-RU"/>
        </a:p>
      </dgm:t>
    </dgm:pt>
    <dgm:pt modelId="{154BB1BD-3BD1-4F93-B918-5DD54E5013AC}" type="pres">
      <dgm:prSet presAssocID="{5B94608E-8BA4-4CD6-88B4-DF17ACE718F1}" presName="hierChild4" presStyleCnt="0"/>
      <dgm:spPr/>
    </dgm:pt>
    <dgm:pt modelId="{55ED170C-2C16-400A-BE9F-E637B5D880F6}" type="pres">
      <dgm:prSet presAssocID="{5B94608E-8BA4-4CD6-88B4-DF17ACE718F1}" presName="hierChild5" presStyleCnt="0"/>
      <dgm:spPr/>
    </dgm:pt>
    <dgm:pt modelId="{751BF9AA-ABA0-422D-96A9-37CCB830A676}" type="pres">
      <dgm:prSet presAssocID="{ED12C001-E435-4B80-AB58-BDE27DFBAEA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CBBC06D-FB6F-492C-9481-D10568CBC85F}" type="pres">
      <dgm:prSet presAssocID="{FF781579-FFB0-40A7-97BD-82A45FF8C544}" presName="hierRoot2" presStyleCnt="0">
        <dgm:presLayoutVars>
          <dgm:hierBranch val="init"/>
        </dgm:presLayoutVars>
      </dgm:prSet>
      <dgm:spPr/>
    </dgm:pt>
    <dgm:pt modelId="{12B182D6-4CC6-4257-A1A7-4EF17B4382D3}" type="pres">
      <dgm:prSet presAssocID="{FF781579-FFB0-40A7-97BD-82A45FF8C544}" presName="rootComposite" presStyleCnt="0"/>
      <dgm:spPr/>
    </dgm:pt>
    <dgm:pt modelId="{A2C6F1EA-C413-4B31-93FA-193965EF6A20}" type="pres">
      <dgm:prSet presAssocID="{FF781579-FFB0-40A7-97BD-82A45FF8C544}" presName="rootText" presStyleLbl="node2" presStyleIdx="2" presStyleCnt="4" custScaleY="260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103BCA-D979-4C05-A851-54758413CA16}" type="pres">
      <dgm:prSet presAssocID="{FF781579-FFB0-40A7-97BD-82A45FF8C544}" presName="rootConnector" presStyleLbl="node2" presStyleIdx="2" presStyleCnt="4"/>
      <dgm:spPr/>
      <dgm:t>
        <a:bodyPr/>
        <a:lstStyle/>
        <a:p>
          <a:endParaRPr lang="ru-RU"/>
        </a:p>
      </dgm:t>
    </dgm:pt>
    <dgm:pt modelId="{932CF339-6FFA-4341-B8A0-FFD95EB7ACA9}" type="pres">
      <dgm:prSet presAssocID="{FF781579-FFB0-40A7-97BD-82A45FF8C544}" presName="hierChild4" presStyleCnt="0"/>
      <dgm:spPr/>
    </dgm:pt>
    <dgm:pt modelId="{44D2913E-F5B4-4957-9CAD-0DFB27C6AF3C}" type="pres">
      <dgm:prSet presAssocID="{FF781579-FFB0-40A7-97BD-82A45FF8C544}" presName="hierChild5" presStyleCnt="0"/>
      <dgm:spPr/>
    </dgm:pt>
    <dgm:pt modelId="{C938C53B-6208-4944-9242-B864B2F806C3}" type="pres">
      <dgm:prSet presAssocID="{3E263906-4178-4750-B9C2-FCB2949261B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8E60BA2-6454-4B4B-99F5-ED5DAD77F69D}" type="pres">
      <dgm:prSet presAssocID="{33861253-A966-45D2-A717-A4D52BA9A31F}" presName="hierRoot2" presStyleCnt="0">
        <dgm:presLayoutVars>
          <dgm:hierBranch val="init"/>
        </dgm:presLayoutVars>
      </dgm:prSet>
      <dgm:spPr/>
    </dgm:pt>
    <dgm:pt modelId="{1453EFEF-02DB-400E-885F-F492109382CE}" type="pres">
      <dgm:prSet presAssocID="{33861253-A966-45D2-A717-A4D52BA9A31F}" presName="rootComposite" presStyleCnt="0"/>
      <dgm:spPr/>
    </dgm:pt>
    <dgm:pt modelId="{272721EA-DEC4-469C-AAD3-E7487A81A310}" type="pres">
      <dgm:prSet presAssocID="{33861253-A966-45D2-A717-A4D52BA9A31F}" presName="rootText" presStyleLbl="node2" presStyleIdx="3" presStyleCnt="4" custScaleY="256651" custLinFactNeighborX="9674" custLinFactNeighborY="1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A49493-6E0F-45C3-B179-6008EDE99D74}" type="pres">
      <dgm:prSet presAssocID="{33861253-A966-45D2-A717-A4D52BA9A31F}" presName="rootConnector" presStyleLbl="node2" presStyleIdx="3" presStyleCnt="4"/>
      <dgm:spPr/>
      <dgm:t>
        <a:bodyPr/>
        <a:lstStyle/>
        <a:p>
          <a:endParaRPr lang="ru-RU"/>
        </a:p>
      </dgm:t>
    </dgm:pt>
    <dgm:pt modelId="{6A94629D-FE89-44AE-BE1A-EA940C90113B}" type="pres">
      <dgm:prSet presAssocID="{33861253-A966-45D2-A717-A4D52BA9A31F}" presName="hierChild4" presStyleCnt="0"/>
      <dgm:spPr/>
    </dgm:pt>
    <dgm:pt modelId="{83775662-3096-4A83-B324-57AF4CA9AAFC}" type="pres">
      <dgm:prSet presAssocID="{33861253-A966-45D2-A717-A4D52BA9A31F}" presName="hierChild5" presStyleCnt="0"/>
      <dgm:spPr/>
    </dgm:pt>
    <dgm:pt modelId="{4BE851D6-DD89-4CC1-829F-7A5427312C00}" type="pres">
      <dgm:prSet presAssocID="{4209F8CD-8322-47DF-8E80-0396C45E6BC1}" presName="hierChild3" presStyleCnt="0"/>
      <dgm:spPr/>
    </dgm:pt>
  </dgm:ptLst>
  <dgm:cxnLst>
    <dgm:cxn modelId="{92830643-6460-4749-88C9-15C9B5AF4A2A}" type="presOf" srcId="{F63DD651-F4D8-4304-BE62-A61DF17A8BFC}" destId="{3E38A923-791F-4E83-BBFC-830C210EF90C}" srcOrd="0" destOrd="0" presId="urn:microsoft.com/office/officeart/2005/8/layout/orgChart1"/>
    <dgm:cxn modelId="{36DA3F68-A89E-43EF-9A96-503B3D72190C}" srcId="{4209F8CD-8322-47DF-8E80-0396C45E6BC1}" destId="{FF781579-FFB0-40A7-97BD-82A45FF8C544}" srcOrd="2" destOrd="0" parTransId="{ED12C001-E435-4B80-AB58-BDE27DFBAEAD}" sibTransId="{C3DEAFD4-F8CE-4081-B56C-B5A742714157}"/>
    <dgm:cxn modelId="{E83A9BEA-457E-4C36-A2A2-0D31EEB5CBC9}" type="presOf" srcId="{5B94608E-8BA4-4CD6-88B4-DF17ACE718F1}" destId="{F9D150B0-B7D7-4D20-A499-BAEB5AFD8A04}" srcOrd="0" destOrd="0" presId="urn:microsoft.com/office/officeart/2005/8/layout/orgChart1"/>
    <dgm:cxn modelId="{2B617839-1EBE-44E7-9F90-37FCA06C9892}" srcId="{4209F8CD-8322-47DF-8E80-0396C45E6BC1}" destId="{33861253-A966-45D2-A717-A4D52BA9A31F}" srcOrd="3" destOrd="0" parTransId="{3E263906-4178-4750-B9C2-FCB2949261B7}" sibTransId="{C5F99652-BB41-4F7D-AFDB-3E0074F0CA0F}"/>
    <dgm:cxn modelId="{36A033BC-B64B-4186-9A42-68AE124B95FD}" srcId="{89B459D2-B18B-4DD2-AD16-0684C5F92F74}" destId="{4209F8CD-8322-47DF-8E80-0396C45E6BC1}" srcOrd="0" destOrd="0" parTransId="{09F5E11F-B350-4D75-9ADC-8E64FC04E651}" sibTransId="{E1BAB241-96BC-4E21-9F5C-93618FEAB3FF}"/>
    <dgm:cxn modelId="{75F15E55-3105-479D-B365-51F3EFC29AC5}" type="presOf" srcId="{5B94608E-8BA4-4CD6-88B4-DF17ACE718F1}" destId="{6C310D8F-5A02-480B-A797-27034BEE660E}" srcOrd="1" destOrd="0" presId="urn:microsoft.com/office/officeart/2005/8/layout/orgChart1"/>
    <dgm:cxn modelId="{3C7FAD4B-88B1-4D73-9317-C3A7F640A4F8}" type="presOf" srcId="{89B459D2-B18B-4DD2-AD16-0684C5F92F74}" destId="{903C59D9-D45E-4957-8B8F-62C38371D415}" srcOrd="0" destOrd="0" presId="urn:microsoft.com/office/officeart/2005/8/layout/orgChart1"/>
    <dgm:cxn modelId="{76938BA7-A4BD-4A34-B8CB-469AB60A06DD}" type="presOf" srcId="{7C1A90C1-996B-4B36-8D5F-F5AF3150F084}" destId="{9B1E39B8-8FD7-4942-9D7D-033606AA6FBA}" srcOrd="0" destOrd="0" presId="urn:microsoft.com/office/officeart/2005/8/layout/orgChart1"/>
    <dgm:cxn modelId="{4007994A-6F48-42FB-B61E-301627EC333D}" type="presOf" srcId="{FF781579-FFB0-40A7-97BD-82A45FF8C544}" destId="{82103BCA-D979-4C05-A851-54758413CA16}" srcOrd="1" destOrd="0" presId="urn:microsoft.com/office/officeart/2005/8/layout/orgChart1"/>
    <dgm:cxn modelId="{2E697220-95AC-4BC4-826D-5080044B0DC0}" type="presOf" srcId="{4209F8CD-8322-47DF-8E80-0396C45E6BC1}" destId="{55910BA2-8E86-407B-A80F-B5C7F07A498C}" srcOrd="0" destOrd="0" presId="urn:microsoft.com/office/officeart/2005/8/layout/orgChart1"/>
    <dgm:cxn modelId="{D556F345-86EE-4B4B-A7E5-D61FB1EA3B34}" type="presOf" srcId="{4209F8CD-8322-47DF-8E80-0396C45E6BC1}" destId="{36C4C1EE-AFC6-43D7-B263-932F5328859F}" srcOrd="1" destOrd="0" presId="urn:microsoft.com/office/officeart/2005/8/layout/orgChart1"/>
    <dgm:cxn modelId="{ED047911-4818-40AF-840B-0A83EAEEEAFF}" type="presOf" srcId="{17745131-1F8B-49E9-A6B1-0398B2E3514C}" destId="{5ADC3C75-413B-4337-8E01-C1EC5AAE2DB2}" srcOrd="0" destOrd="0" presId="urn:microsoft.com/office/officeart/2005/8/layout/orgChart1"/>
    <dgm:cxn modelId="{F8175B7E-B12C-48BE-BEF5-572321C11F17}" srcId="{4209F8CD-8322-47DF-8E80-0396C45E6BC1}" destId="{5B94608E-8BA4-4CD6-88B4-DF17ACE718F1}" srcOrd="1" destOrd="0" parTransId="{17745131-1F8B-49E9-A6B1-0398B2E3514C}" sibTransId="{F1A88652-7609-4B19-A89B-FCBB3C7724D2}"/>
    <dgm:cxn modelId="{C6C06290-867B-4BA7-B7D1-30EA9B0FE9CB}" type="presOf" srcId="{3E263906-4178-4750-B9C2-FCB2949261B7}" destId="{C938C53B-6208-4944-9242-B864B2F806C3}" srcOrd="0" destOrd="0" presId="urn:microsoft.com/office/officeart/2005/8/layout/orgChart1"/>
    <dgm:cxn modelId="{5760BE3D-1768-488D-A015-B25FD0CE0080}" type="presOf" srcId="{ED12C001-E435-4B80-AB58-BDE27DFBAEAD}" destId="{751BF9AA-ABA0-422D-96A9-37CCB830A676}" srcOrd="0" destOrd="0" presId="urn:microsoft.com/office/officeart/2005/8/layout/orgChart1"/>
    <dgm:cxn modelId="{3FBAE99A-6BFF-486B-AEFB-7C172DA48B2B}" type="presOf" srcId="{FF781579-FFB0-40A7-97BD-82A45FF8C544}" destId="{A2C6F1EA-C413-4B31-93FA-193965EF6A20}" srcOrd="0" destOrd="0" presId="urn:microsoft.com/office/officeart/2005/8/layout/orgChart1"/>
    <dgm:cxn modelId="{9C116033-F33A-43AE-AB1C-F1392B4DAE5B}" type="presOf" srcId="{7C1A90C1-996B-4B36-8D5F-F5AF3150F084}" destId="{8B65FCB6-8B03-4F1E-8AA4-D5E20DF25E38}" srcOrd="1" destOrd="0" presId="urn:microsoft.com/office/officeart/2005/8/layout/orgChart1"/>
    <dgm:cxn modelId="{58D5D590-6A29-4085-912E-6C9351E98856}" type="presOf" srcId="{33861253-A966-45D2-A717-A4D52BA9A31F}" destId="{70A49493-6E0F-45C3-B179-6008EDE99D74}" srcOrd="1" destOrd="0" presId="urn:microsoft.com/office/officeart/2005/8/layout/orgChart1"/>
    <dgm:cxn modelId="{ADED48FB-FADE-4173-9B65-EA685FD986CF}" type="presOf" srcId="{33861253-A966-45D2-A717-A4D52BA9A31F}" destId="{272721EA-DEC4-469C-AAD3-E7487A81A310}" srcOrd="0" destOrd="0" presId="urn:microsoft.com/office/officeart/2005/8/layout/orgChart1"/>
    <dgm:cxn modelId="{15E5E246-8E26-432F-9A1F-AD9B772A80EC}" srcId="{4209F8CD-8322-47DF-8E80-0396C45E6BC1}" destId="{7C1A90C1-996B-4B36-8D5F-F5AF3150F084}" srcOrd="0" destOrd="0" parTransId="{F63DD651-F4D8-4304-BE62-A61DF17A8BFC}" sibTransId="{B54965BB-8AAD-4403-ABFE-D57AFD27F467}"/>
    <dgm:cxn modelId="{876FCC14-0396-42F1-A19D-A8AC8D15D015}" type="presParOf" srcId="{903C59D9-D45E-4957-8B8F-62C38371D415}" destId="{5DB8E96C-E116-4294-A5FF-8085347C6D27}" srcOrd="0" destOrd="0" presId="urn:microsoft.com/office/officeart/2005/8/layout/orgChart1"/>
    <dgm:cxn modelId="{78A99744-D24C-4018-A132-5E799B1CF682}" type="presParOf" srcId="{5DB8E96C-E116-4294-A5FF-8085347C6D27}" destId="{C46DFEB4-0D01-49F1-83C5-C3DFF6FC33BA}" srcOrd="0" destOrd="0" presId="urn:microsoft.com/office/officeart/2005/8/layout/orgChart1"/>
    <dgm:cxn modelId="{AA12C233-EB75-44F0-AB6C-E21A88F5E928}" type="presParOf" srcId="{C46DFEB4-0D01-49F1-83C5-C3DFF6FC33BA}" destId="{55910BA2-8E86-407B-A80F-B5C7F07A498C}" srcOrd="0" destOrd="0" presId="urn:microsoft.com/office/officeart/2005/8/layout/orgChart1"/>
    <dgm:cxn modelId="{356060EC-4547-4BD6-B7EE-96A7DCECF011}" type="presParOf" srcId="{C46DFEB4-0D01-49F1-83C5-C3DFF6FC33BA}" destId="{36C4C1EE-AFC6-43D7-B263-932F5328859F}" srcOrd="1" destOrd="0" presId="urn:microsoft.com/office/officeart/2005/8/layout/orgChart1"/>
    <dgm:cxn modelId="{CF743DDF-C169-4DF6-9ED8-8F07555F8E10}" type="presParOf" srcId="{5DB8E96C-E116-4294-A5FF-8085347C6D27}" destId="{E6A6F711-B14E-4DFC-B5DC-29542F252282}" srcOrd="1" destOrd="0" presId="urn:microsoft.com/office/officeart/2005/8/layout/orgChart1"/>
    <dgm:cxn modelId="{D04969A1-823F-41C7-8620-56B535947F6B}" type="presParOf" srcId="{E6A6F711-B14E-4DFC-B5DC-29542F252282}" destId="{3E38A923-791F-4E83-BBFC-830C210EF90C}" srcOrd="0" destOrd="0" presId="urn:microsoft.com/office/officeart/2005/8/layout/orgChart1"/>
    <dgm:cxn modelId="{643D102F-5873-416F-BDAA-C8BDEBF52C61}" type="presParOf" srcId="{E6A6F711-B14E-4DFC-B5DC-29542F252282}" destId="{DE6B49E3-BD18-438B-A284-7ECA7460273A}" srcOrd="1" destOrd="0" presId="urn:microsoft.com/office/officeart/2005/8/layout/orgChart1"/>
    <dgm:cxn modelId="{8A016D82-1BEE-4041-ACB0-6ACC4B547862}" type="presParOf" srcId="{DE6B49E3-BD18-438B-A284-7ECA7460273A}" destId="{FC30A2E5-AF0F-4BBD-8538-A544102243BB}" srcOrd="0" destOrd="0" presId="urn:microsoft.com/office/officeart/2005/8/layout/orgChart1"/>
    <dgm:cxn modelId="{AF9C2097-4AD3-4CE2-8768-02DCA405B45A}" type="presParOf" srcId="{FC30A2E5-AF0F-4BBD-8538-A544102243BB}" destId="{9B1E39B8-8FD7-4942-9D7D-033606AA6FBA}" srcOrd="0" destOrd="0" presId="urn:microsoft.com/office/officeart/2005/8/layout/orgChart1"/>
    <dgm:cxn modelId="{C3E7BB33-B198-4C14-83C6-52E055EDBB4C}" type="presParOf" srcId="{FC30A2E5-AF0F-4BBD-8538-A544102243BB}" destId="{8B65FCB6-8B03-4F1E-8AA4-D5E20DF25E38}" srcOrd="1" destOrd="0" presId="urn:microsoft.com/office/officeart/2005/8/layout/orgChart1"/>
    <dgm:cxn modelId="{49107B9C-9CFD-4972-84DB-226DA3CC6ECC}" type="presParOf" srcId="{DE6B49E3-BD18-438B-A284-7ECA7460273A}" destId="{253E3280-46F6-4626-89A5-892F32CCF5BC}" srcOrd="1" destOrd="0" presId="urn:microsoft.com/office/officeart/2005/8/layout/orgChart1"/>
    <dgm:cxn modelId="{A29B1F48-6CB9-405B-B6B9-F462434687C5}" type="presParOf" srcId="{DE6B49E3-BD18-438B-A284-7ECA7460273A}" destId="{ED19FEE0-CB66-4B3C-A090-6181B2423E73}" srcOrd="2" destOrd="0" presId="urn:microsoft.com/office/officeart/2005/8/layout/orgChart1"/>
    <dgm:cxn modelId="{C5B14FFA-1E2D-412E-B81E-112D04E9D65E}" type="presParOf" srcId="{E6A6F711-B14E-4DFC-B5DC-29542F252282}" destId="{5ADC3C75-413B-4337-8E01-C1EC5AAE2DB2}" srcOrd="2" destOrd="0" presId="urn:microsoft.com/office/officeart/2005/8/layout/orgChart1"/>
    <dgm:cxn modelId="{AAE70DCA-60FC-4E0C-BCA5-C7C1DF2ABC20}" type="presParOf" srcId="{E6A6F711-B14E-4DFC-B5DC-29542F252282}" destId="{B9B8E51C-2C5F-479D-A146-E38B45869BDF}" srcOrd="3" destOrd="0" presId="urn:microsoft.com/office/officeart/2005/8/layout/orgChart1"/>
    <dgm:cxn modelId="{2D7CC78A-88F7-4787-A3A2-194CD1A554EC}" type="presParOf" srcId="{B9B8E51C-2C5F-479D-A146-E38B45869BDF}" destId="{5D6630B7-2262-48FC-8441-F6AB5FE5DD2F}" srcOrd="0" destOrd="0" presId="urn:microsoft.com/office/officeart/2005/8/layout/orgChart1"/>
    <dgm:cxn modelId="{715B505C-C89C-45FD-A8DC-3BAE333F32E1}" type="presParOf" srcId="{5D6630B7-2262-48FC-8441-F6AB5FE5DD2F}" destId="{F9D150B0-B7D7-4D20-A499-BAEB5AFD8A04}" srcOrd="0" destOrd="0" presId="urn:microsoft.com/office/officeart/2005/8/layout/orgChart1"/>
    <dgm:cxn modelId="{726F00CB-8CA1-478F-9E8F-94335DC2AC0A}" type="presParOf" srcId="{5D6630B7-2262-48FC-8441-F6AB5FE5DD2F}" destId="{6C310D8F-5A02-480B-A797-27034BEE660E}" srcOrd="1" destOrd="0" presId="urn:microsoft.com/office/officeart/2005/8/layout/orgChart1"/>
    <dgm:cxn modelId="{87B311FC-5858-4D94-ABF4-5233EA651D2D}" type="presParOf" srcId="{B9B8E51C-2C5F-479D-A146-E38B45869BDF}" destId="{154BB1BD-3BD1-4F93-B918-5DD54E5013AC}" srcOrd="1" destOrd="0" presId="urn:microsoft.com/office/officeart/2005/8/layout/orgChart1"/>
    <dgm:cxn modelId="{27B751EA-16E7-46E0-B68C-A1450DB0585C}" type="presParOf" srcId="{B9B8E51C-2C5F-479D-A146-E38B45869BDF}" destId="{55ED170C-2C16-400A-BE9F-E637B5D880F6}" srcOrd="2" destOrd="0" presId="urn:microsoft.com/office/officeart/2005/8/layout/orgChart1"/>
    <dgm:cxn modelId="{12A954BF-EE62-42A7-89C8-6A1CD21D8C93}" type="presParOf" srcId="{E6A6F711-B14E-4DFC-B5DC-29542F252282}" destId="{751BF9AA-ABA0-422D-96A9-37CCB830A676}" srcOrd="4" destOrd="0" presId="urn:microsoft.com/office/officeart/2005/8/layout/orgChart1"/>
    <dgm:cxn modelId="{4F874E66-082D-4DA7-9A2D-5B58A2B48C2D}" type="presParOf" srcId="{E6A6F711-B14E-4DFC-B5DC-29542F252282}" destId="{7CBBC06D-FB6F-492C-9481-D10568CBC85F}" srcOrd="5" destOrd="0" presId="urn:microsoft.com/office/officeart/2005/8/layout/orgChart1"/>
    <dgm:cxn modelId="{3EEC800E-7B83-45B5-B1C6-5CF7317B9A0D}" type="presParOf" srcId="{7CBBC06D-FB6F-492C-9481-D10568CBC85F}" destId="{12B182D6-4CC6-4257-A1A7-4EF17B4382D3}" srcOrd="0" destOrd="0" presId="urn:microsoft.com/office/officeart/2005/8/layout/orgChart1"/>
    <dgm:cxn modelId="{40A3B1C9-F4C2-42F9-B16D-0755C4236645}" type="presParOf" srcId="{12B182D6-4CC6-4257-A1A7-4EF17B4382D3}" destId="{A2C6F1EA-C413-4B31-93FA-193965EF6A20}" srcOrd="0" destOrd="0" presId="urn:microsoft.com/office/officeart/2005/8/layout/orgChart1"/>
    <dgm:cxn modelId="{4EA13BB9-C1ED-4AC5-A589-CC417D43AEC3}" type="presParOf" srcId="{12B182D6-4CC6-4257-A1A7-4EF17B4382D3}" destId="{82103BCA-D979-4C05-A851-54758413CA16}" srcOrd="1" destOrd="0" presId="urn:microsoft.com/office/officeart/2005/8/layout/orgChart1"/>
    <dgm:cxn modelId="{0CD56623-777F-4790-B36E-BBBB2AE261F8}" type="presParOf" srcId="{7CBBC06D-FB6F-492C-9481-D10568CBC85F}" destId="{932CF339-6FFA-4341-B8A0-FFD95EB7ACA9}" srcOrd="1" destOrd="0" presId="urn:microsoft.com/office/officeart/2005/8/layout/orgChart1"/>
    <dgm:cxn modelId="{361AB963-C3A0-4A69-A366-89048074C1C5}" type="presParOf" srcId="{7CBBC06D-FB6F-492C-9481-D10568CBC85F}" destId="{44D2913E-F5B4-4957-9CAD-0DFB27C6AF3C}" srcOrd="2" destOrd="0" presId="urn:microsoft.com/office/officeart/2005/8/layout/orgChart1"/>
    <dgm:cxn modelId="{ABBE7761-C87F-41BF-8CFD-D32A845EBF1D}" type="presParOf" srcId="{E6A6F711-B14E-4DFC-B5DC-29542F252282}" destId="{C938C53B-6208-4944-9242-B864B2F806C3}" srcOrd="6" destOrd="0" presId="urn:microsoft.com/office/officeart/2005/8/layout/orgChart1"/>
    <dgm:cxn modelId="{0853581B-4F0D-4E64-8E89-C4B298CA448A}" type="presParOf" srcId="{E6A6F711-B14E-4DFC-B5DC-29542F252282}" destId="{78E60BA2-6454-4B4B-99F5-ED5DAD77F69D}" srcOrd="7" destOrd="0" presId="urn:microsoft.com/office/officeart/2005/8/layout/orgChart1"/>
    <dgm:cxn modelId="{CD9F0AED-8579-49C9-A8BF-83F70570CE96}" type="presParOf" srcId="{78E60BA2-6454-4B4B-99F5-ED5DAD77F69D}" destId="{1453EFEF-02DB-400E-885F-F492109382CE}" srcOrd="0" destOrd="0" presId="urn:microsoft.com/office/officeart/2005/8/layout/orgChart1"/>
    <dgm:cxn modelId="{3C9CC5C7-A70D-4DB9-AF0D-EBCB78417A4F}" type="presParOf" srcId="{1453EFEF-02DB-400E-885F-F492109382CE}" destId="{272721EA-DEC4-469C-AAD3-E7487A81A310}" srcOrd="0" destOrd="0" presId="urn:microsoft.com/office/officeart/2005/8/layout/orgChart1"/>
    <dgm:cxn modelId="{F8A9EB40-7DFE-461D-9DFE-226437B50F75}" type="presParOf" srcId="{1453EFEF-02DB-400E-885F-F492109382CE}" destId="{70A49493-6E0F-45C3-B179-6008EDE99D74}" srcOrd="1" destOrd="0" presId="urn:microsoft.com/office/officeart/2005/8/layout/orgChart1"/>
    <dgm:cxn modelId="{F0F342CB-77B8-4BDE-9082-3C627F6A2645}" type="presParOf" srcId="{78E60BA2-6454-4B4B-99F5-ED5DAD77F69D}" destId="{6A94629D-FE89-44AE-BE1A-EA940C90113B}" srcOrd="1" destOrd="0" presId="urn:microsoft.com/office/officeart/2005/8/layout/orgChart1"/>
    <dgm:cxn modelId="{345FB166-BCAF-4754-900B-908E155125B1}" type="presParOf" srcId="{78E60BA2-6454-4B4B-99F5-ED5DAD77F69D}" destId="{83775662-3096-4A83-B324-57AF4CA9AAFC}" srcOrd="2" destOrd="0" presId="urn:microsoft.com/office/officeart/2005/8/layout/orgChart1"/>
    <dgm:cxn modelId="{5607A008-08BE-49A4-A562-BE93EC5C24EA}" type="presParOf" srcId="{5DB8E96C-E116-4294-A5FF-8085347C6D27}" destId="{4BE851D6-DD89-4CC1-829F-7A5427312C00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818319" cy="4441238"/>
        <a:chOff x="0" y="0"/>
        <a:chExt cx="4818319" cy="4441238"/>
      </a:xfrm>
    </dsp:grpSpPr>
    <dsp:sp modelId="{17160616-8CD1-4099-9610-213E254F48CB}">
      <dsp:nvSpPr>
        <dsp:cNvPr id="5" name="Полилиния 4"/>
        <dsp:cNvSpPr/>
      </dsp:nvSpPr>
      <dsp:spPr bwMode="white">
        <a:xfrm>
          <a:off x="632535" y="1399333"/>
          <a:ext cx="1786252" cy="577106"/>
        </a:xfrm>
        <a:custGeom>
          <a:avLst/>
          <a:gdLst/>
          <a:ahLst/>
          <a:cxnLst/>
          <a:pathLst>
            <a:path w="2813" h="909">
              <a:moveTo>
                <a:pt x="2813" y="0"/>
              </a:moveTo>
              <a:lnTo>
                <a:pt x="2813" y="700"/>
              </a:lnTo>
              <a:lnTo>
                <a:pt x="0" y="700"/>
              </a:lnTo>
              <a:lnTo>
                <a:pt x="0" y="909"/>
              </a:lnTo>
            </a:path>
          </a:pathLst>
        </a:custGeom>
        <a:ln w="19050" cmpd="sng">
          <a:solidFill>
            <a:schemeClr val="accent6">
              <a:lumMod val="50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32535" y="1399333"/>
        <a:ext cx="1786252" cy="577106"/>
      </dsp:txXfrm>
    </dsp:sp>
    <dsp:sp modelId="{50448DE4-A973-4EAD-8BBB-477A10A5B84E}">
      <dsp:nvSpPr>
        <dsp:cNvPr id="8" name="Полилиния 7"/>
        <dsp:cNvSpPr/>
      </dsp:nvSpPr>
      <dsp:spPr bwMode="white">
        <a:xfrm>
          <a:off x="2163268" y="1399333"/>
          <a:ext cx="255519" cy="577106"/>
        </a:xfrm>
        <a:custGeom>
          <a:avLst/>
          <a:gdLst/>
          <a:ahLst/>
          <a:cxnLst/>
          <a:pathLst>
            <a:path w="402" h="909">
              <a:moveTo>
                <a:pt x="402" y="0"/>
              </a:moveTo>
              <a:lnTo>
                <a:pt x="402" y="700"/>
              </a:lnTo>
              <a:lnTo>
                <a:pt x="0" y="700"/>
              </a:lnTo>
              <a:lnTo>
                <a:pt x="0" y="909"/>
              </a:lnTo>
            </a:path>
          </a:pathLst>
        </a:custGeom>
        <a:ln w="12700" cmpd="sng">
          <a:solidFill>
            <a:schemeClr val="accent6">
              <a:lumMod val="75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63268" y="1399333"/>
        <a:ext cx="255519" cy="577106"/>
      </dsp:txXfrm>
    </dsp:sp>
    <dsp:sp modelId="{56C7CC10-68BB-445C-AB7A-3E76E40C821A}">
      <dsp:nvSpPr>
        <dsp:cNvPr id="11" name="Полилиния 10"/>
        <dsp:cNvSpPr/>
      </dsp:nvSpPr>
      <dsp:spPr bwMode="white">
        <a:xfrm>
          <a:off x="2418787" y="1399333"/>
          <a:ext cx="1521106" cy="577106"/>
        </a:xfrm>
        <a:custGeom>
          <a:avLst/>
          <a:gdLst/>
          <a:ahLst/>
          <a:cxnLst/>
          <a:pathLst>
            <a:path w="2395" h="909">
              <a:moveTo>
                <a:pt x="0" y="0"/>
              </a:moveTo>
              <a:lnTo>
                <a:pt x="0" y="700"/>
              </a:lnTo>
              <a:lnTo>
                <a:pt x="2395" y="700"/>
              </a:lnTo>
              <a:lnTo>
                <a:pt x="2395" y="909"/>
              </a:lnTo>
            </a:path>
          </a:pathLst>
        </a:custGeom>
        <a:ln w="19050" cmpd="sng">
          <a:solidFill>
            <a:schemeClr val="accent6">
              <a:lumMod val="50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18787" y="1399333"/>
        <a:ext cx="1521106" cy="577106"/>
      </dsp:txXfrm>
    </dsp:sp>
    <dsp:sp modelId="{848286D1-9BBA-4B3E-909B-14ECD4DC9BC1}">
      <dsp:nvSpPr>
        <dsp:cNvPr id="3" name="Прямоугольник 2"/>
        <dsp:cNvSpPr/>
      </dsp:nvSpPr>
      <dsp:spPr bwMode="white">
        <a:xfrm>
          <a:off x="384214" y="605717"/>
          <a:ext cx="4069145" cy="793616"/>
        </a:xfrm>
        <a:prstGeom prst="rect">
          <a:avLst/>
        </a:prstGeom>
        <a:noFill/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Бухгалтерский (бюджетный) учет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214" y="605717"/>
        <a:ext cx="4069145" cy="793616"/>
      </dsp:txXfrm>
    </dsp:sp>
    <dsp:sp modelId="{6D45E558-FEDD-49AA-93CC-8FC84096EB49}">
      <dsp:nvSpPr>
        <dsp:cNvPr id="6" name="Прямоугольник 5"/>
        <dsp:cNvSpPr/>
      </dsp:nvSpPr>
      <dsp:spPr bwMode="white">
        <a:xfrm>
          <a:off x="0" y="1976439"/>
          <a:ext cx="1265069" cy="1278030"/>
        </a:xfrm>
        <a:prstGeom prst="rect">
          <a:avLst/>
        </a:prstGeom>
        <a:noFill/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информации в денежном выражении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76439"/>
        <a:ext cx="1265069" cy="1278030"/>
      </dsp:txXfrm>
    </dsp:sp>
    <dsp:sp modelId="{D8C8467E-1860-4B73-9A82-1BE745BBBAD0}">
      <dsp:nvSpPr>
        <dsp:cNvPr id="9" name="Прямоугольник 8"/>
        <dsp:cNvSpPr/>
      </dsp:nvSpPr>
      <dsp:spPr bwMode="white">
        <a:xfrm>
          <a:off x="1530734" y="1976439"/>
          <a:ext cx="1265069" cy="1547641"/>
        </a:xfrm>
        <a:prstGeom prst="rect">
          <a:avLst/>
        </a:prstGeom>
        <a:noFill/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информации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0734" y="1976439"/>
        <a:ext cx="1265069" cy="1547641"/>
      </dsp:txXfrm>
    </dsp:sp>
    <dsp:sp modelId="{04E77533-E818-4F87-A93B-4BE13529A197}">
      <dsp:nvSpPr>
        <dsp:cNvPr id="12" name="Прямоугольник 11"/>
        <dsp:cNvSpPr/>
      </dsp:nvSpPr>
      <dsp:spPr bwMode="white">
        <a:xfrm>
          <a:off x="3061467" y="1976439"/>
          <a:ext cx="1756852" cy="1293002"/>
        </a:xfrm>
        <a:prstGeom prst="rect">
          <a:avLst/>
        </a:prstGeom>
        <a:noFill/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информации в денежном выражении о состоянии финансовых и нефинансовых активов и обязательств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1467" y="1976439"/>
        <a:ext cx="1756852" cy="1293002"/>
      </dsp:txXfrm>
    </dsp:sp>
    <dsp:sp modelId="{273200BD-466F-4400-8588-84A1B1F653ED}">
      <dsp:nvSpPr>
        <dsp:cNvPr id="4" name="Прямоугольник 3" hidden="1"/>
        <dsp:cNvSpPr/>
      </dsp:nvSpPr>
      <dsp:spPr>
        <a:xfrm>
          <a:off x="384214" y="605717"/>
          <a:ext cx="813829" cy="793616"/>
        </a:xfrm>
        <a:prstGeom prst="rect">
          <a:avLst/>
        </a:prstGeom>
      </dsp:spPr>
      <dsp:txXfrm>
        <a:off x="384214" y="605717"/>
        <a:ext cx="813829" cy="793616"/>
      </dsp:txXfrm>
    </dsp:sp>
    <dsp:sp modelId="{94DD021B-FA3B-4D52-9BCB-33C86292309F}">
      <dsp:nvSpPr>
        <dsp:cNvPr id="7" name="Прямоугольник 6" hidden="1"/>
        <dsp:cNvSpPr/>
      </dsp:nvSpPr>
      <dsp:spPr>
        <a:xfrm>
          <a:off x="0" y="1976439"/>
          <a:ext cx="253014" cy="1278030"/>
        </a:xfrm>
        <a:prstGeom prst="rect">
          <a:avLst/>
        </a:prstGeom>
      </dsp:spPr>
      <dsp:txXfrm>
        <a:off x="0" y="1976439"/>
        <a:ext cx="253014" cy="1278030"/>
      </dsp:txXfrm>
    </dsp:sp>
    <dsp:sp modelId="{0ACF51E6-33B3-479D-9E39-972CC0084E38}">
      <dsp:nvSpPr>
        <dsp:cNvPr id="10" name="Прямоугольник 9" hidden="1"/>
        <dsp:cNvSpPr/>
      </dsp:nvSpPr>
      <dsp:spPr>
        <a:xfrm>
          <a:off x="1530734" y="1976439"/>
          <a:ext cx="253014" cy="1547641"/>
        </a:xfrm>
        <a:prstGeom prst="rect">
          <a:avLst/>
        </a:prstGeom>
      </dsp:spPr>
      <dsp:txXfrm>
        <a:off x="1530734" y="1976439"/>
        <a:ext cx="253014" cy="1547641"/>
      </dsp:txXfrm>
    </dsp:sp>
    <dsp:sp modelId="{B1300448-9CE3-4F67-AB69-FAE0434B1E6C}">
      <dsp:nvSpPr>
        <dsp:cNvPr id="13" name="Прямоугольник 12" hidden="1"/>
        <dsp:cNvSpPr/>
      </dsp:nvSpPr>
      <dsp:spPr>
        <a:xfrm>
          <a:off x="3061467" y="1976439"/>
          <a:ext cx="351370" cy="1293002"/>
        </a:xfrm>
        <a:prstGeom prst="rect">
          <a:avLst/>
        </a:prstGeom>
      </dsp:spPr>
      <dsp:txXfrm>
        <a:off x="3061467" y="1976439"/>
        <a:ext cx="351370" cy="1293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883417" cy="3671136"/>
        <a:chOff x="0" y="0"/>
        <a:chExt cx="4883417" cy="3671136"/>
      </a:xfrm>
    </dsp:grpSpPr>
    <dsp:sp modelId="{43676A4B-0A9B-436C-A3BD-F8E2DD520195}">
      <dsp:nvSpPr>
        <dsp:cNvPr id="5" name="Полилиния 4"/>
        <dsp:cNvSpPr/>
      </dsp:nvSpPr>
      <dsp:spPr bwMode="white">
        <a:xfrm>
          <a:off x="965629" y="1382075"/>
          <a:ext cx="1289823" cy="480034"/>
        </a:xfrm>
        <a:custGeom>
          <a:avLst/>
          <a:gdLst/>
          <a:ahLst/>
          <a:cxnLst/>
          <a:pathLst>
            <a:path w="2031" h="756">
              <a:moveTo>
                <a:pt x="2031" y="0"/>
              </a:moveTo>
              <a:lnTo>
                <a:pt x="2031" y="567"/>
              </a:lnTo>
              <a:lnTo>
                <a:pt x="0" y="567"/>
              </a:lnTo>
              <a:lnTo>
                <a:pt x="0" y="756"/>
              </a:lnTo>
            </a:path>
          </a:pathLst>
        </a:custGeom>
        <a:ln>
          <a:solidFill>
            <a:schemeClr val="accent6">
              <a:lumMod val="50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65629" y="1382075"/>
        <a:ext cx="1289823" cy="480034"/>
      </dsp:txXfrm>
    </dsp:sp>
    <dsp:sp modelId="{78504404-02A4-48C0-B5E4-B5613B87BD40}">
      <dsp:nvSpPr>
        <dsp:cNvPr id="8" name="Полилиния 7"/>
        <dsp:cNvSpPr/>
      </dsp:nvSpPr>
      <dsp:spPr bwMode="white">
        <a:xfrm>
          <a:off x="2255451" y="1382075"/>
          <a:ext cx="1259362" cy="481481"/>
        </a:xfrm>
        <a:custGeom>
          <a:avLst/>
          <a:gdLst/>
          <a:ahLst/>
          <a:cxnLst/>
          <a:pathLst>
            <a:path w="1983" h="758">
              <a:moveTo>
                <a:pt x="0" y="0"/>
              </a:moveTo>
              <a:lnTo>
                <a:pt x="0" y="570"/>
              </a:lnTo>
              <a:lnTo>
                <a:pt x="1983" y="570"/>
              </a:lnTo>
              <a:lnTo>
                <a:pt x="1983" y="758"/>
              </a:lnTo>
            </a:path>
          </a:pathLst>
        </a:custGeom>
        <a:ln>
          <a:solidFill>
            <a:schemeClr val="accent6">
              <a:lumMod val="50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255451" y="1382075"/>
        <a:ext cx="1259362" cy="481481"/>
      </dsp:txXfrm>
    </dsp:sp>
    <dsp:sp modelId="{33992485-937C-47CC-9AD6-AA0EAF6527CE}">
      <dsp:nvSpPr>
        <dsp:cNvPr id="3" name="Скругленный прямоугольник 2"/>
        <dsp:cNvSpPr/>
      </dsp:nvSpPr>
      <dsp:spPr bwMode="white">
        <a:xfrm>
          <a:off x="1149023" y="333976"/>
          <a:ext cx="2212857" cy="104809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49023" y="333976"/>
        <a:ext cx="2212857" cy="1048098"/>
      </dsp:txXfrm>
    </dsp:sp>
    <dsp:sp modelId="{D29A80A7-B065-4969-B916-266117C8D822}">
      <dsp:nvSpPr>
        <dsp:cNvPr id="4" name="Скругленный прямоугольник 3"/>
        <dsp:cNvSpPr/>
      </dsp:nvSpPr>
      <dsp:spPr bwMode="white">
        <a:xfrm>
          <a:off x="1332417" y="508201"/>
          <a:ext cx="2212857" cy="104809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smtClean="0">
              <a:solidFill>
                <a:schemeClr val="dk1">
                  <a:hueOff val="0"/>
                  <a:satOff val="0"/>
                  <a:lumOff val="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Бюджетная</a:t>
          </a: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(бухгалтерская) отчетность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2417" y="508201"/>
        <a:ext cx="2212857" cy="1048098"/>
      </dsp:txXfrm>
    </dsp:sp>
    <dsp:sp modelId="{525ABC87-D0D6-4309-AFEA-BAD291B74672}">
      <dsp:nvSpPr>
        <dsp:cNvPr id="6" name="Скругленный прямоугольник 5"/>
        <dsp:cNvSpPr/>
      </dsp:nvSpPr>
      <dsp:spPr bwMode="white">
        <a:xfrm>
          <a:off x="-94560" y="1862109"/>
          <a:ext cx="2120377" cy="107389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-94560" y="1862109"/>
        <a:ext cx="2120377" cy="1073892"/>
      </dsp:txXfrm>
    </dsp:sp>
    <dsp:sp modelId="{AA1D51AB-F070-4A34-86D5-9C4D2B9D3398}">
      <dsp:nvSpPr>
        <dsp:cNvPr id="7" name="Скругленный прямоугольник 6"/>
        <dsp:cNvSpPr/>
      </dsp:nvSpPr>
      <dsp:spPr bwMode="white">
        <a:xfrm>
          <a:off x="88834" y="2036334"/>
          <a:ext cx="2120377" cy="107389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Промежуточная бюджетная (бухгалтерская) отчетность </a:t>
          </a:r>
          <a:endParaRPr lang="ru-RU" b="0" dirty="0" smtClean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(ежемесячная, ежеквартальная)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834" y="2036334"/>
        <a:ext cx="2120377" cy="1073892"/>
      </dsp:txXfrm>
    </dsp:sp>
    <dsp:sp modelId="{3A5286A6-1DC1-49E4-9F35-0FB1E6E83FEA}">
      <dsp:nvSpPr>
        <dsp:cNvPr id="9" name="Скругленный прямоугольник 8"/>
        <dsp:cNvSpPr/>
      </dsp:nvSpPr>
      <dsp:spPr bwMode="white">
        <a:xfrm>
          <a:off x="2408385" y="1863555"/>
          <a:ext cx="2212857" cy="104809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408385" y="1863555"/>
        <a:ext cx="2212857" cy="1048098"/>
      </dsp:txXfrm>
    </dsp:sp>
    <dsp:sp modelId="{D8149179-707C-4407-926F-EE954D275D48}">
      <dsp:nvSpPr>
        <dsp:cNvPr id="10" name="Скругленный прямоугольник 9"/>
        <dsp:cNvSpPr/>
      </dsp:nvSpPr>
      <dsp:spPr bwMode="white">
        <a:xfrm>
          <a:off x="2591779" y="2037780"/>
          <a:ext cx="2212857" cy="104809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Годовая бюджетная (бухгалтерская) отчетность</a:t>
          </a:r>
          <a:endParaRPr lang="ru-RU" b="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1779" y="2037780"/>
        <a:ext cx="2212857" cy="1048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048226" cy="2773853"/>
        <a:chOff x="0" y="0"/>
        <a:chExt cx="5048226" cy="2773853"/>
      </a:xfrm>
    </dsp:grpSpPr>
    <dsp:sp modelId="{3E38A923-791F-4E83-BBFC-830C210EF90C}">
      <dsp:nvSpPr>
        <dsp:cNvPr id="5" name="Полилиния 4"/>
        <dsp:cNvSpPr/>
      </dsp:nvSpPr>
      <dsp:spPr bwMode="white">
        <a:xfrm>
          <a:off x="597382" y="850101"/>
          <a:ext cx="1926731" cy="222928"/>
        </a:xfrm>
        <a:custGeom>
          <a:avLst/>
          <a:gdLst/>
          <a:ahLst/>
          <a:cxnLst/>
          <a:pathLst>
            <a:path w="3034" h="351">
              <a:moveTo>
                <a:pt x="3034" y="0"/>
              </a:moveTo>
              <a:lnTo>
                <a:pt x="3034" y="176"/>
              </a:lnTo>
              <a:lnTo>
                <a:pt x="0" y="176"/>
              </a:lnTo>
              <a:lnTo>
                <a:pt x="0" y="351"/>
              </a:lnTo>
            </a:path>
          </a:pathLst>
        </a:custGeom>
        <a:ln w="19050" cmpd="sng">
          <a:solidFill>
            <a:schemeClr val="accent6">
              <a:lumMod val="50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7382" y="850101"/>
        <a:ext cx="1926731" cy="222928"/>
      </dsp:txXfrm>
    </dsp:sp>
    <dsp:sp modelId="{5ADC3C75-413B-4337-8E01-C1EC5AAE2DB2}">
      <dsp:nvSpPr>
        <dsp:cNvPr id="8" name="Полилиния 7"/>
        <dsp:cNvSpPr/>
      </dsp:nvSpPr>
      <dsp:spPr bwMode="white">
        <a:xfrm>
          <a:off x="1948472" y="850101"/>
          <a:ext cx="575641" cy="222928"/>
        </a:xfrm>
        <a:custGeom>
          <a:avLst/>
          <a:gdLst/>
          <a:ahLst/>
          <a:cxnLst/>
          <a:pathLst>
            <a:path w="907" h="351">
              <a:moveTo>
                <a:pt x="907" y="0"/>
              </a:moveTo>
              <a:lnTo>
                <a:pt x="907" y="176"/>
              </a:lnTo>
              <a:lnTo>
                <a:pt x="0" y="176"/>
              </a:lnTo>
              <a:lnTo>
                <a:pt x="0" y="351"/>
              </a:lnTo>
            </a:path>
          </a:pathLst>
        </a:custGeom>
        <a:ln w="19050" cmpd="sng">
          <a:solidFill>
            <a:schemeClr val="accent6">
              <a:lumMod val="50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948472" y="850101"/>
        <a:ext cx="575641" cy="222928"/>
      </dsp:txXfrm>
    </dsp:sp>
    <dsp:sp modelId="{751BF9AA-ABA0-422D-96A9-37CCB830A676}">
      <dsp:nvSpPr>
        <dsp:cNvPr id="11" name="Полилиния 10"/>
        <dsp:cNvSpPr/>
      </dsp:nvSpPr>
      <dsp:spPr bwMode="white">
        <a:xfrm>
          <a:off x="2524113" y="850101"/>
          <a:ext cx="708846" cy="222928"/>
        </a:xfrm>
        <a:custGeom>
          <a:avLst/>
          <a:gdLst/>
          <a:ahLst/>
          <a:cxnLst/>
          <a:pathLst>
            <a:path w="1116" h="351">
              <a:moveTo>
                <a:pt x="0" y="0"/>
              </a:moveTo>
              <a:lnTo>
                <a:pt x="0" y="176"/>
              </a:lnTo>
              <a:lnTo>
                <a:pt x="1116" y="176"/>
              </a:lnTo>
              <a:lnTo>
                <a:pt x="1116" y="351"/>
              </a:lnTo>
            </a:path>
          </a:pathLst>
        </a:custGeom>
        <a:ln w="19050" cmpd="sng">
          <a:solidFill>
            <a:schemeClr val="accent6">
              <a:lumMod val="50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524113" y="850101"/>
        <a:ext cx="708846" cy="222928"/>
      </dsp:txXfrm>
    </dsp:sp>
    <dsp:sp modelId="{C938C53B-6208-4944-9242-B864B2F806C3}">
      <dsp:nvSpPr>
        <dsp:cNvPr id="14" name="Полилиния 13"/>
        <dsp:cNvSpPr/>
      </dsp:nvSpPr>
      <dsp:spPr bwMode="white">
        <a:xfrm>
          <a:off x="2524113" y="850101"/>
          <a:ext cx="1993333" cy="230565"/>
        </a:xfrm>
        <a:custGeom>
          <a:avLst/>
          <a:gdLst/>
          <a:ahLst/>
          <a:cxnLst/>
          <a:pathLst>
            <a:path w="3139" h="363">
              <a:moveTo>
                <a:pt x="0" y="0"/>
              </a:moveTo>
              <a:lnTo>
                <a:pt x="0" y="188"/>
              </a:lnTo>
              <a:lnTo>
                <a:pt x="3139" y="188"/>
              </a:lnTo>
              <a:lnTo>
                <a:pt x="3139" y="363"/>
              </a:lnTo>
            </a:path>
          </a:pathLst>
        </a:custGeom>
        <a:ln w="19050" cmpd="sng">
          <a:solidFill>
            <a:schemeClr val="accent6">
              <a:lumMod val="50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524113" y="850101"/>
        <a:ext cx="1993333" cy="230565"/>
      </dsp:txXfrm>
    </dsp:sp>
    <dsp:sp modelId="{55910BA2-8E86-407B-A80F-B5C7F07A498C}">
      <dsp:nvSpPr>
        <dsp:cNvPr id="3" name="Прямоугольник 2"/>
        <dsp:cNvSpPr/>
      </dsp:nvSpPr>
      <dsp:spPr bwMode="white">
        <a:xfrm>
          <a:off x="1993333" y="319321"/>
          <a:ext cx="1061560" cy="53078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</a:rPr>
            <a:t>Отчеты</a:t>
          </a:r>
          <a:endParaRPr lang="ru-RU" sz="1800" b="1" dirty="0">
            <a:solidFill>
              <a:schemeClr val="tx1"/>
            </a:solidFill>
          </a:endParaRPr>
        </a:p>
      </dsp:txBody>
      <dsp:txXfrm>
        <a:off x="1993333" y="319321"/>
        <a:ext cx="1061560" cy="530780"/>
      </dsp:txXfrm>
    </dsp:sp>
    <dsp:sp modelId="{9B1E39B8-8FD7-4942-9D7D-033606AA6FBA}">
      <dsp:nvSpPr>
        <dsp:cNvPr id="6" name="Прямоугольник 5"/>
        <dsp:cNvSpPr/>
      </dsp:nvSpPr>
      <dsp:spPr bwMode="white">
        <a:xfrm>
          <a:off x="0" y="1073029"/>
          <a:ext cx="1194764" cy="136225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</a:rPr>
            <a:t>Отчет об исполнении бюджета</a:t>
          </a:r>
          <a:endParaRPr lang="ru-RU" sz="1000" b="1" dirty="0" smtClean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</a:rPr>
            <a:t>(об исполнении учреждением плана его финансово-хозяйственной деятельности)</a:t>
          </a:r>
          <a:endParaRPr lang="ru-RU" sz="1000" b="1" dirty="0">
            <a:solidFill>
              <a:schemeClr val="tx1"/>
            </a:solidFill>
          </a:endParaRPr>
        </a:p>
      </dsp:txBody>
      <dsp:txXfrm>
        <a:off x="0" y="1073029"/>
        <a:ext cx="1194764" cy="1362257"/>
      </dsp:txXfrm>
    </dsp:sp>
    <dsp:sp modelId="{F9D150B0-B7D7-4D20-A499-BAEB5AFD8A04}">
      <dsp:nvSpPr>
        <dsp:cNvPr id="9" name="Прямоугольник 8"/>
        <dsp:cNvSpPr/>
      </dsp:nvSpPr>
      <dsp:spPr bwMode="white">
        <a:xfrm>
          <a:off x="1417692" y="1073029"/>
          <a:ext cx="1061560" cy="136225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</a:rPr>
            <a:t>Баланс исполнения бюджета</a:t>
          </a:r>
          <a:endParaRPr lang="ru-RU" sz="1000" b="1" dirty="0" smtClean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</a:rPr>
            <a:t>(баланс государственного (муниципального) учреждения)</a:t>
          </a:r>
          <a:endParaRPr lang="ru-RU" sz="1000" b="1" dirty="0">
            <a:solidFill>
              <a:schemeClr val="tx1"/>
            </a:solidFill>
          </a:endParaRPr>
        </a:p>
      </dsp:txBody>
      <dsp:txXfrm>
        <a:off x="1417692" y="1073029"/>
        <a:ext cx="1061560" cy="1362257"/>
      </dsp:txXfrm>
    </dsp:sp>
    <dsp:sp modelId="{A2C6F1EA-C413-4B31-93FA-193965EF6A20}">
      <dsp:nvSpPr>
        <dsp:cNvPr id="12" name="Прямоугольник 11"/>
        <dsp:cNvSpPr/>
      </dsp:nvSpPr>
      <dsp:spPr bwMode="white">
        <a:xfrm>
          <a:off x="2702179" y="1073029"/>
          <a:ext cx="1061560" cy="138150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</a:rPr>
            <a:t>Отчет о движении денежных средств</a:t>
          </a:r>
          <a:endParaRPr lang="ru-RU" sz="1000" b="1" dirty="0" smtClean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</a:rPr>
            <a:t>(отчет о движении денежных средств учреждения)</a:t>
          </a:r>
          <a:endParaRPr lang="ru-RU" sz="1000" b="1" dirty="0">
            <a:solidFill>
              <a:schemeClr val="tx1"/>
            </a:solidFill>
          </a:endParaRPr>
        </a:p>
      </dsp:txBody>
      <dsp:txXfrm>
        <a:off x="2702179" y="1073029"/>
        <a:ext cx="1061560" cy="1381503"/>
      </dsp:txXfrm>
    </dsp:sp>
    <dsp:sp modelId="{272721EA-DEC4-469C-AAD3-E7487A81A310}">
      <dsp:nvSpPr>
        <dsp:cNvPr id="15" name="Прямоугольник 14"/>
        <dsp:cNvSpPr/>
      </dsp:nvSpPr>
      <dsp:spPr bwMode="white">
        <a:xfrm>
          <a:off x="3986666" y="1080667"/>
          <a:ext cx="1061560" cy="136225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351805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</a:rPr>
            <a:t>Отчет о финансовых результатах деятельности</a:t>
          </a:r>
          <a:endParaRPr lang="ru-RU" sz="1000" b="1" dirty="0" smtClean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</a:rPr>
            <a:t>(отчет о финансовых результатах деятельности учреждения)</a:t>
          </a:r>
          <a:endParaRPr lang="ru-RU" sz="1000" b="1" dirty="0">
            <a:solidFill>
              <a:schemeClr val="tx1"/>
            </a:solidFill>
          </a:endParaRPr>
        </a:p>
      </dsp:txBody>
      <dsp:txXfrm>
        <a:off x="3986666" y="1080667"/>
        <a:ext cx="1061560" cy="1362252"/>
      </dsp:txXfrm>
    </dsp:sp>
    <dsp:sp modelId="{36C4C1EE-AFC6-43D7-B263-932F5328859F}">
      <dsp:nvSpPr>
        <dsp:cNvPr id="4" name="Прямоугольник 3" hidden="1"/>
        <dsp:cNvSpPr/>
      </dsp:nvSpPr>
      <dsp:spPr>
        <a:xfrm>
          <a:off x="1993333" y="319321"/>
          <a:ext cx="212312" cy="530780"/>
        </a:xfrm>
        <a:prstGeom prst="rect">
          <a:avLst/>
        </a:prstGeom>
      </dsp:spPr>
      <dsp:txXfrm>
        <a:off x="1993333" y="319321"/>
        <a:ext cx="212312" cy="530780"/>
      </dsp:txXfrm>
    </dsp:sp>
    <dsp:sp modelId="{8B65FCB6-8B03-4F1E-8AA4-D5E20DF25E38}">
      <dsp:nvSpPr>
        <dsp:cNvPr id="7" name="Прямоугольник 6" hidden="1"/>
        <dsp:cNvSpPr/>
      </dsp:nvSpPr>
      <dsp:spPr>
        <a:xfrm>
          <a:off x="0" y="1073029"/>
          <a:ext cx="238953" cy="1362257"/>
        </a:xfrm>
        <a:prstGeom prst="rect">
          <a:avLst/>
        </a:prstGeom>
      </dsp:spPr>
      <dsp:txXfrm>
        <a:off x="0" y="1073029"/>
        <a:ext cx="238953" cy="1362257"/>
      </dsp:txXfrm>
    </dsp:sp>
    <dsp:sp modelId="{6C310D8F-5A02-480B-A797-27034BEE660E}">
      <dsp:nvSpPr>
        <dsp:cNvPr id="10" name="Прямоугольник 9" hidden="1"/>
        <dsp:cNvSpPr/>
      </dsp:nvSpPr>
      <dsp:spPr>
        <a:xfrm>
          <a:off x="1417692" y="1073029"/>
          <a:ext cx="212312" cy="1362257"/>
        </a:xfrm>
        <a:prstGeom prst="rect">
          <a:avLst/>
        </a:prstGeom>
      </dsp:spPr>
      <dsp:txXfrm>
        <a:off x="1417692" y="1073029"/>
        <a:ext cx="212312" cy="1362257"/>
      </dsp:txXfrm>
    </dsp:sp>
    <dsp:sp modelId="{82103BCA-D979-4C05-A851-54758413CA16}">
      <dsp:nvSpPr>
        <dsp:cNvPr id="13" name="Прямоугольник 12" hidden="1"/>
        <dsp:cNvSpPr/>
      </dsp:nvSpPr>
      <dsp:spPr>
        <a:xfrm>
          <a:off x="2702179" y="1073029"/>
          <a:ext cx="212312" cy="1381503"/>
        </a:xfrm>
        <a:prstGeom prst="rect">
          <a:avLst/>
        </a:prstGeom>
      </dsp:spPr>
      <dsp:txXfrm>
        <a:off x="2702179" y="1073029"/>
        <a:ext cx="212312" cy="1381503"/>
      </dsp:txXfrm>
    </dsp:sp>
    <dsp:sp modelId="{70A49493-6E0F-45C3-B179-6008EDE99D74}">
      <dsp:nvSpPr>
        <dsp:cNvPr id="16" name="Прямоугольник 15" hidden="1"/>
        <dsp:cNvSpPr/>
      </dsp:nvSpPr>
      <dsp:spPr>
        <a:xfrm>
          <a:off x="3986666" y="1080667"/>
          <a:ext cx="212312" cy="1362252"/>
        </a:xfrm>
        <a:prstGeom prst="rect">
          <a:avLst/>
        </a:prstGeom>
      </dsp:spPr>
      <dsp:txXfrm>
        <a:off x="3986666" y="1080667"/>
        <a:ext cx="212312" cy="1362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B1AA-5EB8-493A-BC16-FD0DB2E555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BD41-C9E2-44E4-9DEF-4FCA7CBB72F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40.jpeg"/><Relationship Id="rId11" Type="http://schemas.openxmlformats.org/officeDocument/2006/relationships/image" Target="../media/image39.jpeg"/><Relationship Id="rId10" Type="http://schemas.openxmlformats.org/officeDocument/2006/relationships/image" Target="../media/image38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1.jpeg"/><Relationship Id="rId11" Type="http://schemas.openxmlformats.org/officeDocument/2006/relationships/image" Target="../media/image50.jpeg"/><Relationship Id="rId10" Type="http://schemas.openxmlformats.org/officeDocument/2006/relationships/image" Target="../media/image49.jpeg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jpeg"/><Relationship Id="rId8" Type="http://schemas.openxmlformats.org/officeDocument/2006/relationships/image" Target="../media/image56.jpeg"/><Relationship Id="rId7" Type="http://schemas.openxmlformats.org/officeDocument/2006/relationships/image" Target="../media/image39.jpe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.jpeg"/><Relationship Id="rId11" Type="http://schemas.openxmlformats.org/officeDocument/2006/relationships/image" Target="../media/image40.jpeg"/><Relationship Id="rId10" Type="http://schemas.openxmlformats.org/officeDocument/2006/relationships/image" Target="../media/image58.jpeg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jpeg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4.jpeg"/><Relationship Id="rId10" Type="http://schemas.openxmlformats.org/officeDocument/2006/relationships/image" Target="../media/image63.png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3.xml"/><Relationship Id="rId8" Type="http://schemas.openxmlformats.org/officeDocument/2006/relationships/diagramData" Target="../diagrams/data3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3.xml"/><Relationship Id="rId11" Type="http://schemas.openxmlformats.org/officeDocument/2006/relationships/diagramColors" Target="../diagrams/colors3.xml"/><Relationship Id="rId10" Type="http://schemas.openxmlformats.org/officeDocument/2006/relationships/diagramQuickStyle" Target="../diagrams/quickStyle3.xm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1" y="321608"/>
            <a:ext cx="1017439" cy="1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57" y="3837213"/>
            <a:ext cx="3186235" cy="2694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86839" y="923694"/>
            <a:ext cx="10218321" cy="56442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lIns="90000" tIns="79200" rIns="90000" bIns="45000"/>
          <a:lstStyle>
            <a:lvl1pPr>
              <a:lnSpc>
                <a:spcPct val="95000"/>
              </a:lnSpc>
              <a:spcAft>
                <a:spcPts val="1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9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5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2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6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58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58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58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58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449580"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Times New Roman" panose="02020603050405020304" pitchFamily="18" charset="0"/>
              </a:rPr>
              <a:t>«Бюджет для граждан» </a:t>
            </a:r>
            <a:endParaRPr lang="ru-RU" alt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defTabSz="449580"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Times New Roman" panose="02020603050405020304" pitchFamily="18" charset="0"/>
              </a:rPr>
              <a:t>Бюджет </a:t>
            </a:r>
            <a:endParaRPr lang="ru-RU" alt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Никольского сельского поселения муниципального района «Белгородский район» Белгородской области на 2023 год и на плановый период 2024 и 2025 годов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1" y="356033"/>
            <a:ext cx="1017439" cy="1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45" y="5349875"/>
            <a:ext cx="3335655" cy="171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/>
          <p:nvPr/>
        </p:nvSpPr>
        <p:spPr>
          <a:xfrm>
            <a:off x="975360" y="261257"/>
            <a:ext cx="4876800" cy="927100"/>
          </a:xfrm>
          <a:prstGeom prst="rect">
            <a:avLst/>
          </a:prstGeom>
          <a:noFill/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Никольского сельского поселения</a:t>
            </a:r>
            <a:endParaRPr lang="ru-RU" altLang="ru-RU" sz="1600" b="1" dirty="0" smtClean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0857" y="1188357"/>
            <a:ext cx="5129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sz="16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 от других бюджетов, юридических и физических лиц</a:t>
            </a:r>
            <a:endParaRPr lang="ru-RU" sz="16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720" y="1930791"/>
            <a:ext cx="233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- </a:t>
            </a:r>
            <a:endParaRPr lang="ru-RU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942312"/>
            <a:ext cx="29522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налоги, поступление которых предусмотрено налоговым законодательством, </a:t>
            </a:r>
            <a:r>
              <a:rPr lang="ru-RU" sz="1400" b="1" i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 </a:t>
            </a:r>
            <a:r>
              <a:rPr lang="ru-RU" sz="1400" b="1" i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штрафы, взимаемые за нарушение налогового законодательства</a:t>
            </a:r>
            <a:endParaRPr lang="ru-RU" sz="1400" b="1" i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720" y="3090429"/>
            <a:ext cx="2508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-</a:t>
            </a:r>
            <a:endParaRPr lang="ru-RU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9291" y="3090429"/>
            <a:ext cx="2969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  <a:endParaRPr lang="ru-RU" sz="1400" b="1" i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0857" y="4530836"/>
            <a:ext cx="179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  <a:r>
              <a:rPr lang="ru-RU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оступления -</a:t>
            </a:r>
            <a:endParaRPr lang="ru-RU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6427" y="4530836"/>
            <a:ext cx="3302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  <a:endParaRPr lang="ru-RU" sz="1400" b="1" i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4" descr="Картинки по запросу картинки доходы бюджет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5177167"/>
            <a:ext cx="1828800" cy="99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331131" y="387167"/>
            <a:ext cx="4859383" cy="675279"/>
          </a:xfrm>
        </p:spPr>
        <p:txBody>
          <a:bodyPr>
            <a:normAutofit/>
          </a:bodyPr>
          <a:lstStyle/>
          <a:p>
            <a:pPr algn="ctr"/>
            <a:r>
              <a:rPr lang="ru-RU" sz="1600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</a:t>
            </a:r>
            <a:r>
              <a:rPr lang="ru-RU" sz="1600" b="1" kern="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НАЛОГОПЛАТЕЛЬЩИКИ</a:t>
            </a:r>
            <a:endParaRPr lang="ru-RU" sz="1600" dirty="0">
              <a:solidFill>
                <a:srgbClr val="351805"/>
              </a:solidFill>
            </a:endParaRPr>
          </a:p>
        </p:txBody>
      </p:sp>
      <p:pic>
        <p:nvPicPr>
          <p:cNvPr id="2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25" y="3477419"/>
            <a:ext cx="1047750" cy="104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"/>
          <p:cNvSpPr txBox="1"/>
          <p:nvPr/>
        </p:nvSpPr>
        <p:spPr>
          <a:xfrm>
            <a:off x="6331131" y="1049020"/>
            <a:ext cx="4859383" cy="67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kern="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УПЛАЧИВАЕМЫЕ ГРАЖДАНАМИ</a:t>
            </a:r>
            <a:endParaRPr lang="ru-RU" sz="1600" dirty="0">
              <a:solidFill>
                <a:srgbClr val="351805"/>
              </a:solidFill>
            </a:endParaRPr>
          </a:p>
        </p:txBody>
      </p:sp>
      <p:sp>
        <p:nvSpPr>
          <p:cNvPr id="16" name="Заголовок 1"/>
          <p:cNvSpPr txBox="1"/>
          <p:nvPr/>
        </p:nvSpPr>
        <p:spPr>
          <a:xfrm>
            <a:off x="6331130" y="1765330"/>
            <a:ext cx="4859383" cy="67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kern="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  <a:endParaRPr lang="ru-RU" sz="1600" dirty="0">
              <a:solidFill>
                <a:srgbClr val="351805"/>
              </a:solidFill>
            </a:endParaRPr>
          </a:p>
        </p:txBody>
      </p:sp>
      <p:sp>
        <p:nvSpPr>
          <p:cNvPr id="17" name="Заголовок 1"/>
          <p:cNvSpPr txBox="1"/>
          <p:nvPr/>
        </p:nvSpPr>
        <p:spPr>
          <a:xfrm>
            <a:off x="6017623" y="2538889"/>
            <a:ext cx="3466083" cy="69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kern="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</a:t>
            </a:r>
            <a:endParaRPr lang="ru-RU" sz="1600" dirty="0">
              <a:solidFill>
                <a:srgbClr val="351805"/>
              </a:solidFill>
            </a:endParaRPr>
          </a:p>
        </p:txBody>
      </p:sp>
      <p:sp>
        <p:nvSpPr>
          <p:cNvPr id="18" name="Заголовок 1"/>
          <p:cNvSpPr txBox="1"/>
          <p:nvPr/>
        </p:nvSpPr>
        <p:spPr>
          <a:xfrm>
            <a:off x="5623021" y="3651612"/>
            <a:ext cx="4859383" cy="67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kern="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ТРАНСПОРТНЫЙ НАЛОГ</a:t>
            </a:r>
            <a:endParaRPr lang="ru-RU" sz="1600" dirty="0">
              <a:solidFill>
                <a:srgbClr val="351805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5511060" y="4393364"/>
            <a:ext cx="4886903" cy="768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kern="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  <a:endParaRPr lang="ru-RU" sz="1600" dirty="0">
              <a:solidFill>
                <a:srgbClr val="351805"/>
              </a:solidFill>
            </a:endParaRPr>
          </a:p>
        </p:txBody>
      </p:sp>
      <p:pic>
        <p:nvPicPr>
          <p:cNvPr id="20" name="Picture 3" descr="C:\Documents and Settings\Bezuglova_I\Рабочий стол\Картинка\90_18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2009" y="2154791"/>
            <a:ext cx="1473897" cy="106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672" y="2692976"/>
            <a:ext cx="1503442" cy="1207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C:\Documents and Settings\Bezuglova_I\Рабочий стол\Картинка\shutterstock_112158569_web_crop-1024x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726" y="4827446"/>
            <a:ext cx="1667511" cy="101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4" descr="Картинки по запросу картинки доходы бюджет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5329567"/>
            <a:ext cx="1828800" cy="99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945" y="2882581"/>
            <a:ext cx="3670110" cy="2237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072" y="2845376"/>
            <a:ext cx="1503442" cy="1207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3" descr="C:\Documents and Settings\Bezuglova_I\Рабочий стол\Картинка\90_1818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34409" y="2307191"/>
            <a:ext cx="1473897" cy="106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4" descr="C:\Documents and Settings\Bezuglova_I\Рабочий стол\Картинка\shutterstock_112158569_web_crop-1024x6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23126" y="4979846"/>
            <a:ext cx="1667511" cy="101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0823" y="299512"/>
            <a:ext cx="4859383" cy="707886"/>
          </a:xfrm>
          <a:prstGeom prst="rect">
            <a:avLst/>
          </a:prstGeom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altLang="ru-RU" sz="20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endParaRPr lang="ru-RU" altLang="ru-RU" sz="2000" b="1" dirty="0" smtClean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налогоплательщики</a:t>
            </a:r>
            <a:endParaRPr lang="ru-RU" sz="2000" dirty="0">
              <a:solidFill>
                <a:srgbClr val="351805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45063" y="2045488"/>
            <a:ext cx="1688105" cy="1394591"/>
            <a:chOff x="1738057" y="384798"/>
            <a:chExt cx="2524128" cy="2524128"/>
          </a:xfrm>
        </p:grpSpPr>
        <p:sp>
          <p:nvSpPr>
            <p:cNvPr id="5" name="Пирог 4"/>
            <p:cNvSpPr/>
            <p:nvPr/>
          </p:nvSpPr>
          <p:spPr>
            <a:xfrm>
              <a:off x="1738057" y="384798"/>
              <a:ext cx="2524128" cy="2524128"/>
            </a:xfrm>
            <a:prstGeom prst="pieWedg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ирог 4"/>
            <p:cNvSpPr/>
            <p:nvPr/>
          </p:nvSpPr>
          <p:spPr>
            <a:xfrm>
              <a:off x="2477357" y="1124098"/>
              <a:ext cx="1784828" cy="1784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Налог на доходы физических лиц</a:t>
              </a:r>
              <a:endParaRPr lang="ru-RU" sz="12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19197" y="2045487"/>
            <a:ext cx="1637214" cy="1428567"/>
            <a:chOff x="4378773" y="384798"/>
            <a:chExt cx="2524128" cy="2524128"/>
          </a:xfrm>
        </p:grpSpPr>
        <p:sp>
          <p:nvSpPr>
            <p:cNvPr id="8" name="Пирог 7"/>
            <p:cNvSpPr/>
            <p:nvPr/>
          </p:nvSpPr>
          <p:spPr>
            <a:xfrm rot="5400000">
              <a:off x="4378773" y="384798"/>
              <a:ext cx="2524128" cy="2524128"/>
            </a:xfrm>
            <a:prstGeom prst="pieWedg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ирог 4"/>
            <p:cNvSpPr/>
            <p:nvPr/>
          </p:nvSpPr>
          <p:spPr>
            <a:xfrm>
              <a:off x="4378773" y="1124098"/>
              <a:ext cx="1784828" cy="1784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Налог на имущество физических лиц</a:t>
              </a:r>
              <a:endParaRPr lang="ru-RU" sz="11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638822" y="3507737"/>
            <a:ext cx="1688105" cy="1541917"/>
            <a:chOff x="1738057" y="3025514"/>
            <a:chExt cx="2524128" cy="2524128"/>
          </a:xfrm>
        </p:grpSpPr>
        <p:sp>
          <p:nvSpPr>
            <p:cNvPr id="11" name="Пирог 10"/>
            <p:cNvSpPr/>
            <p:nvPr/>
          </p:nvSpPr>
          <p:spPr>
            <a:xfrm rot="16200000">
              <a:off x="1738057" y="3025514"/>
              <a:ext cx="2524128" cy="2524128"/>
            </a:xfrm>
            <a:prstGeom prst="pieWedge">
              <a:avLst/>
            </a:prstGeom>
            <a:solidFill>
              <a:srgbClr val="CC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ирог 4"/>
            <p:cNvSpPr/>
            <p:nvPr/>
          </p:nvSpPr>
          <p:spPr>
            <a:xfrm rot="21600000">
              <a:off x="2477357" y="3025514"/>
              <a:ext cx="1784828" cy="1784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Транспортный налог</a:t>
              </a:r>
              <a:endParaRPr lang="ru-RU" sz="11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19197" y="3528050"/>
            <a:ext cx="1637213" cy="1521604"/>
            <a:chOff x="4464493" y="3096341"/>
            <a:chExt cx="2524128" cy="2524128"/>
          </a:xfrm>
        </p:grpSpPr>
        <p:sp>
          <p:nvSpPr>
            <p:cNvPr id="14" name="Пирог 13"/>
            <p:cNvSpPr/>
            <p:nvPr/>
          </p:nvSpPr>
          <p:spPr>
            <a:xfrm rot="10800000">
              <a:off x="4464493" y="3096341"/>
              <a:ext cx="2524128" cy="2524128"/>
            </a:xfrm>
            <a:prstGeom prst="pieWedg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ирог 4"/>
            <p:cNvSpPr/>
            <p:nvPr/>
          </p:nvSpPr>
          <p:spPr>
            <a:xfrm rot="21600000">
              <a:off x="4464493" y="3096341"/>
              <a:ext cx="1784828" cy="1784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Земельный налог	</a:t>
              </a:r>
              <a:endParaRPr lang="ru-RU" sz="1100" kern="1200" dirty="0"/>
            </a:p>
          </p:txBody>
        </p:sp>
      </p:grpSp>
      <p:sp>
        <p:nvSpPr>
          <p:cNvPr id="19" name="Скругленный прямоугольник 4"/>
          <p:cNvSpPr/>
          <p:nvPr/>
        </p:nvSpPr>
        <p:spPr>
          <a:xfrm>
            <a:off x="1074663" y="1007398"/>
            <a:ext cx="2016321" cy="133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3651510" y="1015213"/>
            <a:ext cx="2314848" cy="978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налога от кадастровой стоимости имущества: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используемого в некоммерческих целях  -  0,3 %;  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используемого в коммерческих целях – 2 %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1074663" y="4502000"/>
            <a:ext cx="1915902" cy="16055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ставки налога (на легковые автомобили  с мощностью двигателя):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100 л.с. –  15 руб.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100-150 л.с. – 25 руб.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150-200 л.с. – 50 руб.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200-250 л.с. – 75 руб.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250 л.с. – 150 руб.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4"/>
          <p:cNvSpPr/>
          <p:nvPr/>
        </p:nvSpPr>
        <p:spPr>
          <a:xfrm>
            <a:off x="3651510" y="4586215"/>
            <a:ext cx="1998637" cy="1163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налога от кадастровой стоимости земельного участка: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0,3 % - для земельных участков сельхозиспользования (в т. ч. участки для ИЖС),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1,5 % - по другим земельных участкам</a:t>
            </a:r>
            <a:endPara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58" y="2391219"/>
            <a:ext cx="1182589" cy="1037781"/>
          </a:xfrm>
          <a:prstGeom prst="rect">
            <a:avLst/>
          </a:prstGeom>
        </p:spPr>
      </p:pic>
      <p:sp>
        <p:nvSpPr>
          <p:cNvPr id="31" name="Shape"/>
          <p:cNvSpPr>
            <a:spLocks noChangeArrowheads="1"/>
          </p:cNvSpPr>
          <p:nvPr/>
        </p:nvSpPr>
        <p:spPr bwMode="auto">
          <a:xfrm>
            <a:off x="6824414" y="332780"/>
            <a:ext cx="4174512" cy="3206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 wrap="none" lIns="0" tIns="0" rIns="0" bIns="0"/>
          <a:lstStyle/>
          <a:p>
            <a:r>
              <a:rPr lang="ru-RU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b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5659" y="653455"/>
            <a:ext cx="4622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Объекты </a:t>
            </a:r>
            <a:r>
              <a:rPr lang="ru-RU" sz="1400" b="1" dirty="0" smtClean="0">
                <a:latin typeface="Times New Roman" panose="02020603050405020304" pitchFamily="18" charset="0"/>
              </a:rPr>
              <a:t>налогообложения -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6225659" y="919207"/>
            <a:ext cx="506935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65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жилые дома, жилые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помещения; объекты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незавершенного строительства в случае, если проектируемым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объектов является жилой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дом; единые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недвижимые комплексы, в состав которых входит хотя бы одно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жилое помещение; гаражи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-места; 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и сооружения площадью менее 50 кв. 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объекты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включенные в перечень, определяемый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п.7 ст. 378.2 Налогового кодекса (торгово-офисного назначения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объекты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стоимость каждого из которых превышает 300 млн.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руб.; прочие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алогообложения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C5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6225659" y="2649508"/>
            <a:ext cx="2646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</a:rPr>
              <a:t>Ставки налога установлены - 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6225659" y="2892843"/>
            <a:ext cx="539157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406 Налогового кодекса Российской Федерации, решениями земских (поселковых) собраний поселений Белгородского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Прямоугольник 1027"/>
          <p:cNvSpPr/>
          <p:nvPr/>
        </p:nvSpPr>
        <p:spPr>
          <a:xfrm>
            <a:off x="6225657" y="3368284"/>
            <a:ext cx="1866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Налоговые </a:t>
            </a:r>
            <a:r>
              <a:rPr lang="ru-RU" sz="1400" b="1" dirty="0" smtClean="0">
                <a:latin typeface="Times New Roman" panose="02020603050405020304" pitchFamily="18" charset="0"/>
              </a:rPr>
              <a:t>льготы - 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029" name="Прямоугольник 1028"/>
          <p:cNvSpPr/>
          <p:nvPr/>
        </p:nvSpPr>
        <p:spPr>
          <a:xfrm>
            <a:off x="6214365" y="3616589"/>
            <a:ext cx="5448848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75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СССР, РФ, граждане, награжденные орденом «Славы» трех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степеней; инвалиды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групп, инвалиды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детства; участники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ВОВ, участники и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675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действий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лица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подвергшиеся воздействию радиации вследствие катастроф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пенсионеры; другие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налогоплательщиков, предусмотренные ст. 407 НК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675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облагается налогом для всех категорий налогоплательщиков площадь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 в размере 20 кв. м, комнаты- 10 кв. м., жилого дома -50 кв. м.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6128277" y="5120106"/>
            <a:ext cx="286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E1D1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</a:rPr>
              <a:t>Срок уплаты налога в </a:t>
            </a:r>
            <a:r>
              <a:rPr lang="ru-RU" sz="1400" b="1" dirty="0" smtClean="0">
                <a:latin typeface="Times New Roman" panose="02020603050405020304" pitchFamily="18" charset="0"/>
              </a:rPr>
              <a:t>бюджет - 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031" name="Прямоугольник 1030"/>
          <p:cNvSpPr/>
          <p:nvPr/>
        </p:nvSpPr>
        <p:spPr>
          <a:xfrm>
            <a:off x="6128277" y="5450572"/>
            <a:ext cx="553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5"/>
              </a:spcAft>
            </a:pP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</a:rPr>
              <a:t>не </a:t>
            </a:r>
            <a:r>
              <a:rPr lang="ru-RU" sz="1200" b="1" dirty="0">
                <a:latin typeface="Times New Roman" panose="02020603050405020304" pitchFamily="18" charset="0"/>
              </a:rPr>
              <a:t>позднее </a:t>
            </a:r>
            <a:r>
              <a:rPr lang="ru-RU" sz="1200" b="1" u="sng" dirty="0">
                <a:latin typeface="Times New Roman" panose="02020603050405020304" pitchFamily="18" charset="0"/>
              </a:rPr>
              <a:t>1 декабря года</a:t>
            </a:r>
            <a:r>
              <a:rPr lang="ru-RU" sz="1200" b="1" dirty="0">
                <a:latin typeface="Times New Roman" panose="02020603050405020304" pitchFamily="18" charset="0"/>
              </a:rPr>
              <a:t>, следующего за истекшим</a:t>
            </a:r>
            <a:r>
              <a:rPr lang="ru-RU" sz="1200" b="1" dirty="0"/>
              <a:t> </a:t>
            </a:r>
            <a:r>
              <a:rPr lang="ru-RU" sz="1200" b="1" dirty="0">
                <a:latin typeface="Times New Roman" panose="02020603050405020304" pitchFamily="18" charset="0"/>
              </a:rPr>
              <a:t>налоговым периодом</a:t>
            </a:r>
            <a:endParaRPr lang="ru-RU" sz="1200" b="1" dirty="0"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5205" y="1053596"/>
            <a:ext cx="22352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налога 13 %,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случаях: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 (с доходов более 5 млн рублей 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30 % (с доходов физических лиц, не являющихся налоговыми резидентами РФ),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35 % (с выигрышей и призов)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58" y="2543619"/>
            <a:ext cx="1182589" cy="1037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47" y="-555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"/>
          <p:cNvSpPr/>
          <p:nvPr/>
        </p:nvSpPr>
        <p:spPr>
          <a:xfrm>
            <a:off x="1250361" y="303714"/>
            <a:ext cx="4505870" cy="328613"/>
          </a:xfrm>
          <a:prstGeom prst="rect">
            <a:avLst/>
          </a:prstGeom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5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en-US" sz="2800" b="1" spc="-50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109" y="778392"/>
            <a:ext cx="5024844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25"/>
              </a:lnSpc>
            </a:pPr>
            <a:r>
              <a:rPr lang="ru-RU" b="1" dirty="0">
                <a:solidFill>
                  <a:srgbClr val="351805"/>
                </a:solidFill>
                <a:latin typeface="Times New Roman" panose="02020603050405020304" pitchFamily="18" charset="0"/>
              </a:rPr>
              <a:t>Кто является плательщиком </a:t>
            </a:r>
            <a:r>
              <a:rPr lang="ru-RU" b="1" dirty="0" smtClean="0">
                <a:solidFill>
                  <a:srgbClr val="351805"/>
                </a:solidFill>
                <a:latin typeface="Times New Roman" panose="02020603050405020304" pitchFamily="18" charset="0"/>
              </a:rPr>
              <a:t>налога - </a:t>
            </a:r>
            <a:endParaRPr lang="ru-RU" b="1" dirty="0">
              <a:solidFill>
                <a:srgbClr val="351805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605" y="1070522"/>
            <a:ext cx="48071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физические лица,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обладают земельными участками, на праве собственности, праве постоянного (бессрочного) пользования или праве пожизненного наследуемого владения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9848" y="2247126"/>
            <a:ext cx="174464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25"/>
              </a:lnSpc>
            </a:pPr>
            <a:r>
              <a:rPr lang="ru-RU" b="1" dirty="0">
                <a:solidFill>
                  <a:srgbClr val="351805"/>
                </a:solidFill>
                <a:latin typeface="Times New Roman" panose="02020603050405020304" pitchFamily="18" charset="0"/>
              </a:rPr>
              <a:t>Ставки налога</a:t>
            </a:r>
            <a:endParaRPr lang="ru-RU" b="1" dirty="0">
              <a:solidFill>
                <a:srgbClr val="351805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520" y="2505761"/>
            <a:ext cx="5024711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75"/>
              </a:lnSpc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установлены на территории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 от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стоимости земельных участков в следующих размерах: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ctr"/>
            <a:r>
              <a:rPr lang="ru-RU" sz="1300" b="1" dirty="0" smtClean="0">
                <a:latin typeface="Times New Roman" panose="02020603050405020304" pitchFamily="18" charset="0"/>
              </a:rPr>
              <a:t>0,3 </a:t>
            </a:r>
            <a:r>
              <a:rPr lang="ru-RU" sz="1300" b="1" dirty="0">
                <a:latin typeface="Times New Roman" panose="02020603050405020304" pitchFamily="18" charset="0"/>
              </a:rPr>
              <a:t>% - </a:t>
            </a:r>
            <a:r>
              <a:rPr lang="ru-RU" sz="1300" dirty="0">
                <a:latin typeface="Times New Roman" panose="02020603050405020304" pitchFamily="18" charset="0"/>
              </a:rPr>
              <a:t>в отношении земельных участков</a:t>
            </a:r>
            <a:r>
              <a:rPr lang="ru-RU" sz="1300" dirty="0"/>
              <a:t>:</a:t>
            </a:r>
            <a:r>
              <a:rPr lang="ru-RU" sz="1300" dirty="0">
                <a:latin typeface="Times New Roman" panose="02020603050405020304" pitchFamily="18" charset="0"/>
              </a:rPr>
              <a:t> </a:t>
            </a:r>
            <a:endParaRPr lang="ru-RU" sz="1300" dirty="0"/>
          </a:p>
          <a:p>
            <a:pPr indent="360045" algn="ctr"/>
            <a:r>
              <a:rPr lang="ru-RU" sz="1300" dirty="0">
                <a:latin typeface="Times New Roman" panose="02020603050405020304" pitchFamily="18" charset="0"/>
              </a:rPr>
              <a:t>отнесенных к землям с/х назначения, </a:t>
            </a:r>
            <a:endParaRPr lang="ru-RU" sz="1300" dirty="0"/>
          </a:p>
          <a:p>
            <a:pPr indent="360045" algn="ctr"/>
            <a:r>
              <a:rPr lang="ru-RU" sz="1300" dirty="0">
                <a:latin typeface="Times New Roman" panose="02020603050405020304" pitchFamily="18" charset="0"/>
              </a:rPr>
              <a:t>земель</a:t>
            </a:r>
            <a:r>
              <a:rPr lang="ru-RU" sz="1300" dirty="0"/>
              <a:t>,</a:t>
            </a:r>
            <a:r>
              <a:rPr lang="ru-RU" sz="1300" dirty="0">
                <a:latin typeface="Times New Roman" panose="02020603050405020304" pitchFamily="18" charset="0"/>
              </a:rPr>
              <a:t> занятых объектами инженерной инфраструктуры жилищно</a:t>
            </a:r>
            <a:r>
              <a:rPr lang="ru-RU" sz="1300" dirty="0"/>
              <a:t>-</a:t>
            </a:r>
            <a:r>
              <a:rPr lang="ru-RU" sz="1300" dirty="0">
                <a:latin typeface="Times New Roman" panose="02020603050405020304" pitchFamily="18" charset="0"/>
              </a:rPr>
              <a:t>коммунального комплекса, жилищным фондом,</a:t>
            </a:r>
            <a:endParaRPr lang="ru-RU" sz="1300" dirty="0"/>
          </a:p>
          <a:p>
            <a:pPr indent="360045"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приобретенных</a:t>
            </a:r>
            <a:r>
              <a:rPr lang="ru-RU" sz="1300" dirty="0"/>
              <a:t> (</a:t>
            </a:r>
            <a:r>
              <a:rPr lang="ru-RU" sz="1300" dirty="0">
                <a:latin typeface="Times New Roman" panose="02020603050405020304" pitchFamily="18" charset="0"/>
              </a:rPr>
              <a:t>предоставленных</a:t>
            </a:r>
            <a:r>
              <a:rPr lang="ru-RU" sz="1300" dirty="0"/>
              <a:t>)</a:t>
            </a:r>
            <a:r>
              <a:rPr lang="ru-RU" sz="1300" dirty="0">
                <a:latin typeface="Times New Roman" panose="02020603050405020304" pitchFamily="18" charset="0"/>
              </a:rPr>
              <a:t> для жилищного строительства, в том числе ИЖС, личного подсобного хозяйства, садоводства, огородничества</a:t>
            </a:r>
            <a:r>
              <a:rPr lang="ru-RU" sz="1300" dirty="0"/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животноводства, а также дачного хозяйства,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обороны, безопасности и таможенных нужд.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1,5 %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отношении прочих земельных участков;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850" y="5141970"/>
            <a:ext cx="5094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</a:t>
            </a:r>
            <a:r>
              <a:rPr lang="ru-RU" sz="12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установлены </a:t>
            </a:r>
            <a:r>
              <a:rPr lang="ru-RU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2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394 Налогового кодекса Российской Федерации, решениями земских (поселковых) собраний поселений Белгородского района </a:t>
            </a:r>
            <a:endParaRPr lang="ru-RU" sz="12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6920" y="160243"/>
            <a:ext cx="5000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 для физических лиц установлены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6920" y="419855"/>
            <a:ext cx="4898131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15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Главой 31 Налогового кодекса РФ,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15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решениями земских (поселковых) собраний поселений Белгородского района в размере 100 % в отношении одного земельного участка, используемого в личных некоммерческих целях, на территории каждого поселения: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-91440" algn="just">
              <a:lnSpc>
                <a:spcPts val="1415"/>
              </a:lnSpc>
              <a:spcAft>
                <a:spcPts val="0"/>
              </a:spcAft>
              <a:tabLst>
                <a:tab pos="18288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- герои Советского Союза, герои РФ, полные кавалеры ордена славы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инвалиды I и II групп, инвалиды с детства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ветеранам и инвалидам Великой Отечественной войны, ветераны и инвалиды боевых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действий;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лица, подвергшиеся воздействию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радиаций; физические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лица, получившие или перенесшие лучевую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болезнь; физические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лица, принимавшие участие в испытаниях ядерного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оружия; дети-сироты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 дети, оставшиеся без попечения родителей, а также лица из их числа.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algn="just">
              <a:lnSpc>
                <a:spcPts val="1415"/>
              </a:lnSpc>
              <a:spcAft>
                <a:spcPts val="0"/>
              </a:spcAft>
              <a:tabLst>
                <a:tab pos="182880" algn="l"/>
                <a:tab pos="269875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Налоговая база уменьшается на величину кадастровой стоимости 600 квадратных метров площади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земельного участка, находящегося в собственности, постоянном (бессрочном) пользовании или пожизненном наследуемом владении налогоплательщиков, относящихся к одной из следующих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категорий: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пенсионеров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получающих пенсии, назначаемые в порядке, установленном пенсионным законодательством, а также лиц, достигших возраста 60 и 55 лет (соответственно мужчины и женщины), которым в соответствии с законодательством Российской Федерации выплачивается ежемесячное пожизненное содержание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физических лиц, соответствующих условиям, необходимым для назначения пенсии в соответствии с законодательством Российской Федерации, действовавшим на 31 декабря 2018 года.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9162" y="5097801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</a:pPr>
            <a:r>
              <a:rPr lang="ru-RU" sz="1200" b="1" u="sng" dirty="0">
                <a:latin typeface="Times New Roman" panose="02020603050405020304" pitchFamily="18" charset="0"/>
              </a:rPr>
              <a:t>Налогоплательщиками - физическими </a:t>
            </a:r>
            <a:r>
              <a:rPr lang="ru-RU" sz="1200" b="1" u="sng" dirty="0" smtClean="0">
                <a:latin typeface="Times New Roman" panose="02020603050405020304" pitchFamily="18" charset="0"/>
              </a:rPr>
              <a:t>лицами </a:t>
            </a:r>
            <a:r>
              <a:rPr lang="ru-RU" sz="1200" b="1" dirty="0" smtClean="0">
                <a:latin typeface="Times New Roman" panose="02020603050405020304" pitchFamily="18" charset="0"/>
              </a:rPr>
              <a:t>налог </a:t>
            </a:r>
            <a:r>
              <a:rPr lang="ru-RU" sz="1200" b="1" dirty="0">
                <a:latin typeface="Times New Roman" panose="02020603050405020304" pitchFamily="18" charset="0"/>
              </a:rPr>
              <a:t>подлежит </a:t>
            </a:r>
            <a:endParaRPr lang="ru-RU" sz="12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425"/>
              </a:spcAft>
            </a:pPr>
            <a:r>
              <a:rPr lang="ru-RU" sz="1200" b="1" dirty="0" smtClean="0">
                <a:latin typeface="Times New Roman" panose="02020603050405020304" pitchFamily="18" charset="0"/>
              </a:rPr>
              <a:t>уплате </a:t>
            </a:r>
            <a:r>
              <a:rPr lang="ru-RU" sz="1200" b="1" dirty="0">
                <a:latin typeface="Times New Roman" panose="02020603050405020304" pitchFamily="18" charset="0"/>
              </a:rPr>
              <a:t>не позднее </a:t>
            </a:r>
            <a:r>
              <a:rPr lang="ru-RU" sz="1200" b="1" dirty="0" smtClean="0">
                <a:latin typeface="Times New Roman" panose="02020603050405020304" pitchFamily="18" charset="0"/>
              </a:rPr>
              <a:t>1 декабря </a:t>
            </a:r>
            <a:r>
              <a:rPr lang="ru-RU" sz="1200" b="1" dirty="0">
                <a:latin typeface="Times New Roman" panose="02020603050405020304" pitchFamily="18" charset="0"/>
              </a:rPr>
              <a:t>года,  следующего за истекшим </a:t>
            </a:r>
            <a:endParaRPr lang="ru-RU" sz="12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425"/>
              </a:spcAft>
            </a:pPr>
            <a:r>
              <a:rPr lang="ru-RU" sz="1200" b="1" dirty="0" smtClean="0">
                <a:latin typeface="Times New Roman" panose="02020603050405020304" pitchFamily="18" charset="0"/>
              </a:rPr>
              <a:t>налоговым </a:t>
            </a:r>
            <a:r>
              <a:rPr lang="ru-RU" sz="1200" b="1" dirty="0">
                <a:latin typeface="Times New Roman" panose="02020603050405020304" pitchFamily="18" charset="0"/>
              </a:rPr>
              <a:t>периодом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309" y="221478"/>
            <a:ext cx="3240566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475"/>
              </a:spcAft>
            </a:pPr>
            <a:r>
              <a:rPr lang="ru-RU" sz="24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endParaRPr lang="ru-RU" sz="2400" b="1" dirty="0" smtClean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475"/>
              </a:spcAft>
            </a:pPr>
            <a:r>
              <a:rPr lang="ru-RU" sz="24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</a:t>
            </a:r>
            <a:endParaRPr lang="ru-RU" sz="2400" b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1879" y="1342713"/>
            <a:ext cx="2442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 </a:t>
            </a:r>
            <a:endParaRPr lang="ru-RU" sz="2000" b="1" dirty="0">
              <a:solidFill>
                <a:srgbClr val="35180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3107" y="1946760"/>
            <a:ext cx="50509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25"/>
              </a:spcAft>
            </a:pPr>
            <a:r>
              <a:rPr lang="ru-RU" sz="2000" dirty="0">
                <a:latin typeface="Times New Roman" panose="02020603050405020304" pitchFamily="18" charset="0"/>
              </a:rPr>
              <a:t>статьей 395 гл. 31 Налогового кодекса РФ и решениями земских (поселковых) собраний поселений Белгородского района в размере 100 % в отношении муниципальных учреждений дошкольного общего и дополнительного образования, муниципальных учреждений культуры, муниципальных учреждений физической культуры и спорта 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2753" y="1318904"/>
            <a:ext cx="532093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25"/>
              </a:spcAft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– организации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425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уплачивают авансовые платежи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срок не позднее последнего числа месяца,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следующего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истекшим отчетным периодом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425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по итогам налогового периода, уплачивается  не позднее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425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года,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истекшим налоговым периодом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gallery.ykt.ru/galleries/automarket/2016/08/23/2177453_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5" y="4283818"/>
            <a:ext cx="1337275" cy="107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423490" y="472011"/>
            <a:ext cx="4593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351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уплаты налога в бюджет</a:t>
            </a:r>
            <a:endParaRPr lang="ru-RU" sz="2400" b="1" dirty="0">
              <a:ln w="0"/>
              <a:solidFill>
                <a:srgbClr val="35180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gallery.ykt.ru/galleries/automarket/2016/08/23/2177453_0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5" y="4283818"/>
            <a:ext cx="1337275" cy="107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7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4306" y="3616168"/>
            <a:ext cx="4716016" cy="2308324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Патентная </a:t>
            </a:r>
            <a:r>
              <a:rPr lang="ru-RU" b="1" dirty="0">
                <a:solidFill>
                  <a:prstClr val="black"/>
                </a:solidFill>
              </a:rPr>
              <a:t>система налогообложения</a:t>
            </a:r>
            <a:endParaRPr lang="ru-RU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 устанавливается Налоговым кодексом, вводится в действие законами субъектов Российской Федерации и применяется на территориях указанных субъектов Российской Федерации.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- Индивидуальные предприниматели, средняя численность наемных работников которых, не превышает за налоговый период,  по всем видам предпринимательской деятельности, осуществляемым индивидуальным предпринимателем, 15 человек 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7588" y="361819"/>
            <a:ext cx="4815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Нормативы отчислений налоговых доходов в местный бюджет</a:t>
            </a:r>
            <a:endParaRPr lang="ru-RU" altLang="ru-RU" b="1" u="sng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9724" y="1008150"/>
            <a:ext cx="5451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Норматив отчислений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определяет ту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часть от общей суммы уплаченных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налогоплательщиками Белгородской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области, которая в соответствии с бюджетным законодательством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остается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местном бюджете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6223919" y="1940940"/>
            <a:ext cx="2061620" cy="754817"/>
          </a:xfrm>
          <a:prstGeom prst="rightArrow">
            <a:avLst>
              <a:gd name="adj1" fmla="val 50000"/>
              <a:gd name="adj2" fmla="val 55959"/>
            </a:avLst>
          </a:prstGeom>
          <a:solidFill>
            <a:srgbClr val="00FFFF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ru-RU" alt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Налог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имущество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физических лиц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6263775" y="2717074"/>
            <a:ext cx="2061619" cy="748439"/>
          </a:xfrm>
          <a:prstGeom prst="rightArrow">
            <a:avLst>
              <a:gd name="adj1" fmla="val 50000"/>
              <a:gd name="adj2" fmla="val 61364"/>
            </a:avLst>
          </a:prstGeom>
          <a:solidFill>
            <a:srgbClr val="FF99CC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Налог на доходы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физических лиц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6263774" y="3561518"/>
            <a:ext cx="2133600" cy="533400"/>
          </a:xfrm>
          <a:prstGeom prst="rightArrow">
            <a:avLst>
              <a:gd name="adj1" fmla="val 50000"/>
              <a:gd name="adj2" fmla="val 97768"/>
            </a:avLst>
          </a:prstGeom>
          <a:solidFill>
            <a:srgbClr val="99CC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Земельный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налог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263774" y="4199558"/>
            <a:ext cx="2133600" cy="679597"/>
          </a:xfrm>
          <a:prstGeom prst="rightArrow">
            <a:avLst>
              <a:gd name="adj1" fmla="val 65426"/>
              <a:gd name="adj2" fmla="val 69278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Единый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сельскохозяйственный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налог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6263774" y="4960679"/>
            <a:ext cx="2133600" cy="742135"/>
          </a:xfrm>
          <a:prstGeom prst="rightArrow">
            <a:avLst>
              <a:gd name="adj1" fmla="val 50000"/>
              <a:gd name="adj2" fmla="val 63636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ru-RU" alt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Единый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налог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вмененный доход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9800867">
            <a:off x="9370765" y="2479285"/>
            <a:ext cx="1322617" cy="333957"/>
          </a:xfrm>
          <a:prstGeom prst="rightArrow">
            <a:avLst>
              <a:gd name="adj1" fmla="val 50000"/>
              <a:gd name="adj2" fmla="val 118336"/>
            </a:avLst>
          </a:prstGeom>
          <a:solidFill>
            <a:srgbClr val="FF99CC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НДФЛ 59,3%</a:t>
            </a: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 rot="19766486">
            <a:off x="9412088" y="2866716"/>
            <a:ext cx="1428240" cy="340643"/>
          </a:xfrm>
          <a:prstGeom prst="rightArrow">
            <a:avLst>
              <a:gd name="adj1" fmla="val 50000"/>
              <a:gd name="adj2" fmla="val 111377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ЕСХН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100%</a:t>
            </a:r>
            <a:endParaRPr lang="ru-RU" alt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rgbClr val="000000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19597358">
            <a:off x="9569347" y="3303503"/>
            <a:ext cx="1336072" cy="366168"/>
          </a:xfrm>
          <a:prstGeom prst="rightArrow">
            <a:avLst>
              <a:gd name="adj1" fmla="val 50000"/>
              <a:gd name="adj2" fmla="val 73552"/>
            </a:avLst>
          </a:prstGeom>
          <a:solidFill>
            <a:srgbClr val="92D05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  НИФЛ, ЗН 100%</a:t>
            </a:r>
            <a:endParaRPr lang="ru-RU" altLang="ru-RU" sz="1000" dirty="0">
              <a:solidFill>
                <a:srgbClr val="000000"/>
              </a:solidFill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 rot="2145041">
            <a:off x="9080920" y="5154412"/>
            <a:ext cx="1331823" cy="372099"/>
          </a:xfrm>
          <a:prstGeom prst="rightArrow">
            <a:avLst>
              <a:gd name="adj1" fmla="val 50000"/>
              <a:gd name="adj2" fmla="val 98294"/>
            </a:avLst>
          </a:prstGeom>
          <a:solidFill>
            <a:srgbClr val="FF99CC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НДФЛ 40,7%</a:t>
            </a:r>
            <a:endParaRPr lang="ru-RU" alt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rgbClr val="000000"/>
              </a:solidFill>
            </a:endParaRPr>
          </a:p>
        </p:txBody>
      </p:sp>
      <p:pic>
        <p:nvPicPr>
          <p:cNvPr id="17" name="Picture 3" descr="0_871ba_b086f836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495" y="1670600"/>
            <a:ext cx="1131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i-725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34" y="2176120"/>
            <a:ext cx="2234734" cy="316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03825" y="1873881"/>
            <a:ext cx="9621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0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МЕСТНЫЙ </a:t>
            </a:r>
            <a:endParaRPr lang="ru-RU" altLang="ru-RU" sz="10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БЮДЖЕТ </a:t>
            </a:r>
            <a:endParaRPr lang="ru-RU" altLang="ru-RU" sz="105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Picture 3" descr="0_871ba_b086f836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18" y="4991386"/>
            <a:ext cx="1131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902301" y="4562581"/>
            <a:ext cx="138210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РЕГИОНАЛЬНЫЙ</a:t>
            </a:r>
            <a:endParaRPr lang="ru-RU" altLang="ru-RU" sz="10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БЮДЖЕТ </a:t>
            </a:r>
            <a:endParaRPr lang="ru-RU" altLang="ru-RU" sz="105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510" y="1452671"/>
            <a:ext cx="5228831" cy="230832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 (ЕСХН)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налоговый режим, созданный специально для предпринимателей и организаций, которые занимаются производством сельскохозяйственной продукции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- сельскохозяйственные товаропроизводители: организации и индивидуальные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производящие сельскохозяйственную продукцию, а также оказывающие услуги сельскохозяйственным товаропроизводителям в области растениеводства и животноводства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0118" y="361819"/>
            <a:ext cx="4850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уплачиваемые индивидуальными предпринимателями и организациями в бюджет  муниципального района «Белгородский район»</a:t>
            </a:r>
            <a:endParaRPr lang="ru-RU" dirty="0">
              <a:solidFill>
                <a:srgbClr val="351805"/>
              </a:solidFill>
            </a:endParaRPr>
          </a:p>
        </p:txBody>
      </p:sp>
      <p:pic>
        <p:nvPicPr>
          <p:cNvPr id="24" name="Picture 3" descr="0_871ba_b086f836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987" y="1615539"/>
            <a:ext cx="1131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0_871ba_b086f836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73" y="4955349"/>
            <a:ext cx="1131887" cy="13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399" y="468513"/>
            <a:ext cx="500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бюджета </a:t>
            </a:r>
            <a:r>
              <a:rPr lang="ru-RU" altLang="ru-RU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</a:t>
            </a:r>
            <a:endParaRPr lang="ru-RU" dirty="0">
              <a:solidFill>
                <a:srgbClr val="35180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1284" y="1157599"/>
            <a:ext cx="4186990" cy="27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физических лиц: </a:t>
            </a:r>
            <a:endParaRPr lang="ru-RU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663" y="1364877"/>
            <a:ext cx="5422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Нормативы распределения налога, установленные Бюджетным кодексом Российской Федерации и региональным законодательством, не меняются.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Плановая сумма налога на доходы физических лиц определяется на базе его оценки за текущий год с применением темпов роста фонда оплаты труда на территории района, сформированных комитетом экономического развития администрации Белгородского района на очередной год и плановый период, и согласованных с Комитетом финансов и бюджетной политики администрации Белгородского района.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текущего года определяется из поступлений за 7 или 8 месяцев с учетом доли указанных периодов к годовым фактическим поступлениям за предыдущие 2 года. Оценка корректируется на поступления разового характера.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прогнозирования НДФЛ используются также данные налоговой отчетности № 5 - НДФЛ о суммах доходов, принимаемых в качестве налоговой базы по налогу на доходы физических лиц и произведенных стандартных и имущественных вычетов.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305569" y="850233"/>
            <a:ext cx="2736335" cy="3073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 на имущество физических лиц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37359" y="1270660"/>
            <a:ext cx="4777945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определяется с учетом введения порядка определения налога на имущество физических лиц от кадастровой стоимости объектов недвижимости и на базе положений главы 32 Налогового кодекса Российской Федерации, а также ставок и льгот, утвержденных земским собранием сельского поселения.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прогнозирования налога используются начисленные в текущем году суммы платежей от кадастровой стоимости объектов по данным УФНС по Белгородской области с ежегодным увеличением на каждый планируемый год с учетом действия льготного переходного периода и погашения реальной к взысканию недоимки плательщиков.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1615" algn="just">
              <a:tabLst>
                <a:tab pos="67627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3 августа 2018 года №334-ФЗ установлен коэффициент, ограничивающий ежегодное увеличение суммы налога на имущество физических лиц, исчисляемого на основании кадастровой стоимости. Налог не должен увеличиваться   более чем на 10 процентов по сравнению с предыдущим годом, начиная с третьего налогового периода (на   территории Белгородского района новые условия будут применяться, начиная с расчетов  за 2021 год по сроку уплаты до 1 декабря 2021 года).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7" y="43938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3179" y="855024"/>
            <a:ext cx="2624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Земельный налог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9404" y="1341912"/>
            <a:ext cx="46670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Сумма земельного налога определяется исходя из начислений налога по организациям и физическим лицам в текущем году по данным отчетности ФНС России –форма 5-МН «Отчет о налоговой базе и структуре начислений по местным налогам» и наличия реальной к взысканию недоимки плательщиков. </a:t>
            </a:r>
            <a:endParaRPr lang="ru-RU" sz="1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indent="221615" algn="just">
              <a:tabLst>
                <a:tab pos="676275" algn="l"/>
              </a:tabLst>
            </a:pPr>
            <a:r>
              <a:rPr lang="ru-RU" sz="1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расчетах учитываются дополнительные суммы земельного налога за счет очередной переоценки с 1 января 2020 года земель сельскохозяйственного назначения и земель водного и лесного фонда, с 1 января 2020 года – земель промышленности, энергетики, транспорта, связи, расположенных за чертой населенных пунктов.</a:t>
            </a:r>
            <a:endParaRPr lang="ru-RU" sz="1400" dirty="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399" y="4322618"/>
            <a:ext cx="486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Госпошлина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2536" y="4952010"/>
            <a:ext cx="4298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Суммы государственной пошлины, подлежащие зачислению в бюджет поселения, планируются в соответствии со статьями 61, 61.1, 61.5 Бюджетного кодекса Российской Федерации в соответствии с методиками, утвержденными нормативно-правовыми актами администраторов доходов.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561" y="653144"/>
            <a:ext cx="4429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от сдачи в аренду и продажи имущества, находящегося в государственной и муниципальной собственности, арендная плата за земли, доходы от продажи земли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560" y="2130472"/>
            <a:ext cx="46907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от сдачи в аренду имущества, относящегося к собственности сельских поселений, учитываются на основании прогнозных разработок комитета имущественных и земельных отношений администрации Белгородского района и администрации сельских поселений, исходя из договоров аренды, заключенных на 2020 год и последующие годы (за исключением аренды имущества бюджетных и автономных учреждений), а также планов приватизации.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от сдачи в аренду имущества, находящегося в муниципальной собственности и переданного в оперативное управление бюджетным и автономным учреждениям, остаются в их распоряжении, доходы от сдачи в аренду имущества, находящегося в муниципальной собственности и переданного в оперативное управление казенным учреждениям - в полном объеме учитываются в доходах бюджета поселения.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872807" y="115504"/>
            <a:ext cx="5056355" cy="1190357"/>
          </a:xfrm>
        </p:spPr>
        <p:txBody>
          <a:bodyPr>
            <a:normAutofit/>
          </a:bodyPr>
          <a:lstStyle/>
          <a:p>
            <a:pPr algn="ctr"/>
            <a:r>
              <a:rPr lang="ru-RU" altLang="ru-RU" sz="16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налоговых и неналоговых доходов в консолидированный бюджет </a:t>
            </a:r>
            <a:r>
              <a:rPr lang="ru-RU" altLang="ru-RU" sz="16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 на 2023 </a:t>
            </a:r>
            <a:r>
              <a:rPr lang="ru-RU" altLang="ru-RU" sz="16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6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6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 </a:t>
            </a:r>
            <a:r>
              <a:rPr lang="ru-RU" altLang="ru-RU" sz="16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altLang="ru-RU" sz="1600" b="1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93725" y="1203960"/>
          <a:ext cx="5157470" cy="5193665"/>
        </p:xfrm>
        <a:graphic>
          <a:graphicData uri="http://schemas.openxmlformats.org/drawingml/2006/table">
            <a:tbl>
              <a:tblPr/>
              <a:tblGrid>
                <a:gridCol w="3115310"/>
                <a:gridCol w="705485"/>
                <a:gridCol w="655955"/>
                <a:gridCol w="680720"/>
              </a:tblGrid>
              <a:tr h="282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982" marR="7982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982" marR="7982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982" marR="7982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982" marR="7982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20 647,0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20 812,0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20 970,0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19 673,0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19 761,0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19 838,0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000" b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4675,0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4840,6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5020,7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Aft>
                          <a:spcPts val="1800"/>
                        </a:spcAft>
                        <a:tabLst>
                          <a:tab pos="1339215" algn="ctr"/>
                        </a:tabLs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4 986,5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5022,5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4346,0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4368,9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357,0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357,0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357,0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сельских поселений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25 633,5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25 834,5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21 634,3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96539" y="330485"/>
            <a:ext cx="5239351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 консолидированного бюджета Белгородского района </a:t>
            </a:r>
            <a:r>
              <a:rPr lang="ru-RU" sz="16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16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9"/>
          <p:cNvGraphicFramePr/>
          <p:nvPr/>
        </p:nvGraphicFramePr>
        <p:xfrm>
          <a:off x="6533801" y="710682"/>
          <a:ext cx="4702089" cy="451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14429" y="915261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7909" y="326963"/>
            <a:ext cx="4441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«Расходы бюджета»?</a:t>
            </a:r>
            <a:endParaRPr lang="ru-RU" dirty="0">
              <a:solidFill>
                <a:srgbClr val="35180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1" y="696295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выплачиваемые из бюджета денежные средства</a:t>
            </a:r>
            <a:endParaRPr lang="ru-RU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046410" y="2338399"/>
            <a:ext cx="2484276" cy="225422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5625"/>
            <a:ext cx="5181600" cy="4351655"/>
          </a:xfrm>
        </p:spPr>
      </p:pic>
      <p:pic>
        <p:nvPicPr>
          <p:cNvPr id="7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9" y="207528"/>
            <a:ext cx="1749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9315" y="465214"/>
            <a:ext cx="3273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политику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717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58" y="1255918"/>
            <a:ext cx="1360805" cy="907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02" y="2806733"/>
            <a:ext cx="1530584" cy="1134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7950581" y="2807917"/>
            <a:ext cx="3327019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физическую культуру, спорт и молодежную политику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85" y="4018433"/>
            <a:ext cx="1439553" cy="910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35" y="4313054"/>
            <a:ext cx="1396215" cy="84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8809848" y="3910924"/>
            <a:ext cx="2414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дороги и ЖКХ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98" y="1978779"/>
            <a:ext cx="2503419" cy="82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8902981" y="2146712"/>
            <a:ext cx="208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культуру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3717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25" y="4953259"/>
            <a:ext cx="1581156" cy="9513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71715"/>
          <p:cNvSpPr txBox="1">
            <a:spLocks noChangeArrowheads="1"/>
          </p:cNvSpPr>
          <p:nvPr/>
        </p:nvSpPr>
        <p:spPr bwMode="auto">
          <a:xfrm>
            <a:off x="7905671" y="5216776"/>
            <a:ext cx="232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сферы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188" y="4708776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05" y="919786"/>
            <a:ext cx="1332895" cy="1270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63" y="5083867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https://img-fotki.yandex.ru/get/979651/16969765.276/0_ae63b_2a763c82_ori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49" y="1314189"/>
            <a:ext cx="970093" cy="144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9" y="5139867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https://img-fotki.yandex.ru/get/979651/16969765.276/0_ae63b_2a763c82_ori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46" y="1349123"/>
            <a:ext cx="970093" cy="144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85" y="4170833"/>
            <a:ext cx="1439553" cy="910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295" y="4359609"/>
            <a:ext cx="1396215" cy="84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717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31" y="5316222"/>
            <a:ext cx="1581156" cy="9513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22" y="2921668"/>
            <a:ext cx="1530584" cy="1134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382"/>
            <a:ext cx="1749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03" y="4708776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Объект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9592" y="1703017"/>
            <a:ext cx="3922712" cy="3844925"/>
          </a:xfrm>
          <a:prstGeom prst="rect">
            <a:avLst/>
          </a:prstGeom>
        </p:spPr>
      </p:pic>
      <p:pic>
        <p:nvPicPr>
          <p:cNvPr id="3" name="Рисунок 24"/>
          <p:cNvPicPr>
            <a:picLocks noChangeAspect="1"/>
          </p:cNvPicPr>
          <p:nvPr>
            <p:ph sz="half" idx="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95" y="1505585"/>
            <a:ext cx="2186305" cy="1078230"/>
          </a:xfrm>
          <a:prstGeom prst="rect">
            <a:avLst/>
          </a:prstGeom>
        </p:spPr>
      </p:pic>
      <p:pic>
        <p:nvPicPr>
          <p:cNvPr id="23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20" y="896620"/>
            <a:ext cx="1756410" cy="129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2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87142" y="151173"/>
            <a:ext cx="5508858" cy="1023110"/>
          </a:xfrm>
          <a:noFill/>
          <a:ln>
            <a:noFill/>
          </a:ln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altLang="ru-RU" sz="18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РАЗДЕЛЫ КЛАССИФИКАЦИИ РАСХОДОВ БЮДЖЕТА</a:t>
            </a:r>
            <a:endParaRPr lang="ru-RU" altLang="ru-RU" sz="1800" b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1062539" y="1046077"/>
            <a:ext cx="992684" cy="55766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154" y="1163326"/>
            <a:ext cx="43608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«Общегосударственные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1062540" y="1687432"/>
            <a:ext cx="992684" cy="499004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411" y="1769473"/>
            <a:ext cx="325747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«Национальная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13" y="2122661"/>
            <a:ext cx="1000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0183" y="2353223"/>
            <a:ext cx="40319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«Национальная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41" y="2984333"/>
            <a:ext cx="992982" cy="6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43305" y="3211137"/>
            <a:ext cx="30992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«Национальная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4"/>
          <p:cNvSpPr>
            <a:spLocks noChangeArrowheads="1"/>
          </p:cNvSpPr>
          <p:nvPr/>
        </p:nvSpPr>
        <p:spPr bwMode="auto">
          <a:xfrm>
            <a:off x="1042553" y="3758931"/>
            <a:ext cx="1012670" cy="6421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305" y="4010663"/>
            <a:ext cx="38743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«Жилищно- 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28" y="4407898"/>
            <a:ext cx="958850" cy="6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2"/>
          <p:cNvSpPr>
            <a:spLocks noChangeArrowheads="1"/>
          </p:cNvSpPr>
          <p:nvPr/>
        </p:nvSpPr>
        <p:spPr bwMode="auto">
          <a:xfrm>
            <a:off x="1083750" y="5163229"/>
            <a:ext cx="930275" cy="776288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8286" y="4681296"/>
            <a:ext cx="22865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«Образование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75"/>
          <p:cNvSpPr>
            <a:spLocks noChangeArrowheads="1"/>
          </p:cNvSpPr>
          <p:nvPr/>
        </p:nvSpPr>
        <p:spPr bwMode="auto">
          <a:xfrm>
            <a:off x="6563186" y="470833"/>
            <a:ext cx="1054100" cy="69249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7286" y="662728"/>
            <a:ext cx="343376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«Культура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41" y="1237716"/>
            <a:ext cx="822590" cy="79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14" y="2030601"/>
            <a:ext cx="905517" cy="7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926793" y="1470833"/>
            <a:ext cx="27099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«Социальная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 descr="ÐÐ°ÑÑÐ¸Ð½ÐºÐ¸ Ð¿Ð¾ Ð·Ð°Ð¿ÑÐ¾ÑÑ ÐºÑÐ»ÑÑÑÑÐ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25" y="2876861"/>
            <a:ext cx="881558" cy="69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690886" y="2214627"/>
            <a:ext cx="36658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«Физическая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6" descr="ÐÐ°ÑÑÐ¸Ð½ÐºÐ¸ Ð¿Ð¾ Ð·Ð°Ð¿ÑÐ¾ÑÑ ÑÐ¼Ð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60" y="3697506"/>
            <a:ext cx="985926" cy="68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ÐÐ°ÑÑÐ¸Ð½ÐºÐ¸ Ð¿Ð¾ Ð·Ð°Ð¿ÑÐ¾ÑÑ ÑÐ°ÑÑ Ñ Ð´ÐµÐ½ÑÐ³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39" y="4443019"/>
            <a:ext cx="907300" cy="64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66488" y="2984333"/>
            <a:ext cx="37089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«Обслуживание </a:t>
            </a:r>
            <a:r>
              <a:rPr lang="ru-RU" sz="15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долга»</a:t>
            </a:r>
            <a:endParaRPr lang="ru-RU" sz="15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0" descr="ÐÐ°ÑÑÐ¸Ð½ÐºÐ¸ Ð¿Ð¾ Ð·Ð°Ð¿ÑÐ¾ÑÑ Ð¼ÐµÑÐ¾ÑÐµÐº Ñ Ð´ÐµÐ½ÑÐ³Ð°Ð¼Ð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24" y="5004461"/>
            <a:ext cx="1135128" cy="85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77"/>
          <p:cNvSpPr>
            <a:spLocks noChangeArrowheads="1"/>
          </p:cNvSpPr>
          <p:nvPr/>
        </p:nvSpPr>
        <p:spPr bwMode="auto">
          <a:xfrm>
            <a:off x="995788" y="1023308"/>
            <a:ext cx="992684" cy="55766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5" name="Rectangle 73"/>
          <p:cNvSpPr>
            <a:spLocks noChangeArrowheads="1"/>
          </p:cNvSpPr>
          <p:nvPr/>
        </p:nvSpPr>
        <p:spPr bwMode="auto">
          <a:xfrm>
            <a:off x="992634" y="1672218"/>
            <a:ext cx="992684" cy="499004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36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4" y="2180549"/>
            <a:ext cx="1000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63" y="3031725"/>
            <a:ext cx="992982" cy="6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1001629" y="3791921"/>
            <a:ext cx="1012670" cy="64211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0" name="Rectangle 72"/>
          <p:cNvSpPr>
            <a:spLocks noChangeArrowheads="1"/>
          </p:cNvSpPr>
          <p:nvPr/>
        </p:nvSpPr>
        <p:spPr bwMode="auto">
          <a:xfrm rot="21174112">
            <a:off x="1023839" y="4440611"/>
            <a:ext cx="930275" cy="776288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1" name="Rectangle 75"/>
          <p:cNvSpPr>
            <a:spLocks noChangeArrowheads="1"/>
          </p:cNvSpPr>
          <p:nvPr/>
        </p:nvSpPr>
        <p:spPr bwMode="auto">
          <a:xfrm>
            <a:off x="6574739" y="455359"/>
            <a:ext cx="1054100" cy="692493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43" name="Рисунок 2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86" y="1184341"/>
            <a:ext cx="905517" cy="7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ÐÐ°ÑÑÐ¸Ð½ÐºÐ¸ Ð¿Ð¾ Ð·Ð°Ð¿ÑÐ¾ÑÑ ÐºÑÐ»ÑÑÑÑÐ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73" y="2053107"/>
            <a:ext cx="881558" cy="69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ÐÐ°ÑÑÐ¸Ð½ÐºÐ¸ Ð¿Ð¾ Ð·Ð°Ð¿ÑÐ¾ÑÑ ÑÐ°ÑÑ Ñ Ð´ÐµÐ½ÑÐ³Ð°Ð¼Ð¸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39" y="2921994"/>
            <a:ext cx="907300" cy="64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" y="662940"/>
            <a:ext cx="11800205" cy="50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83289" y="3766161"/>
            <a:ext cx="4302035" cy="18449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9525" indent="377825" defTabSz="4495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5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5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5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5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1840"/>
              </a:lnSpc>
              <a:spcBef>
                <a:spcPct val="0"/>
              </a:spcBef>
              <a:buFontTx/>
              <a:buNone/>
            </a:pPr>
            <a:endParaRPr lang="ru-RU" altLang="ru-RU" sz="1300" b="1" dirty="0">
              <a:solidFill>
                <a:srgbClr val="351805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b="1" dirty="0" smtClean="0">
                <a:solidFill>
                  <a:srgbClr val="632D0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«Бюджет для граждан» познакомит Вас с положениями основного финансового документа Белгородского района - бюджета </a:t>
            </a:r>
            <a:r>
              <a:rPr lang="ru-RU" sz="1400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 муниципального района «Белгородский район» Белгородской области на 2023 год и на плановый период 2024 и 2025 годов</a:t>
            </a:r>
            <a:endParaRPr lang="ru-RU" sz="1400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244047" y="282442"/>
            <a:ext cx="5135517" cy="7974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495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5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5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5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5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endParaRPr lang="ru-RU" altLang="ru-RU" sz="1600" i="1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поселения!</a:t>
            </a:r>
            <a:endParaRPr lang="ru-RU" altLang="ru-RU" sz="1600" i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353175" y="897255"/>
            <a:ext cx="4767580" cy="4712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>
              <a:buNone/>
            </a:pP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рады, что нам представилась еще одна возможность для общения с гражданами, которым небезразлична судьба </a:t>
            </a:r>
            <a:r>
              <a:rPr lang="ru-RU" sz="10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поселения. </a:t>
            </a: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теми, кто интересуется сегодняшним днем нашего образования и кто верит в его замечательное будущее!</a:t>
            </a:r>
            <a:endParaRPr lang="ru-RU" sz="100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ru-RU" sz="10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администрации сводится не только к решению сиюминутных проблем, какими бы насущными они не были, и на уровне области, и на уровне района разрабатываются планы стратегического развития на дальнюю перспективу. Одним из важнейших инструментов социально-экономического развития любого района, конечно, является бюджет. В Бюджетном послании Президента Российской Федерации говорится о необходимости обеспечения большей прозрачности и открытости бюджетного процесса для граждан. Одним из инструментов обеспечения прозрачности и открытости бюджетного процесса для населения является «Бюджет для граждан», который представляет собой документ (аналитический материал), разрабатываемый в целях ознакомления граждан в доступной форме с основными целями, задачами и приоритетными направлениями бюджетной политики муниципального образования, обоснованиями бюджетных расходов, планируемыми и достигнутыми результатами использования бюджетных ассигнований</a:t>
            </a:r>
            <a:r>
              <a:rPr lang="ru-RU" sz="10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ru-RU" sz="10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Никольского сельского поселения </a:t>
            </a: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информационно-аналитический материал, который позволит каждому жителю нашего </a:t>
            </a:r>
            <a:r>
              <a:rPr lang="ru-RU" sz="10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 </a:t>
            </a: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сделать выводы об эффективности расходов, целевом использовании средств и о результативности работы администрации в целом. Надеюсь, что этот новый ресурс позволит нам сделать работу администрации более понятной и прозрачной, а всем, кто не проживает в </a:t>
            </a:r>
            <a:r>
              <a:rPr lang="ru-RU" sz="10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селе, </a:t>
            </a: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 полноценную информацию по разным направлениям развития в доступной форме.</a:t>
            </a:r>
            <a:endParaRPr lang="ru-RU" sz="1000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Надеемся, что представление «Бюджета для граждан» </a:t>
            </a:r>
            <a:r>
              <a:rPr lang="ru-RU" sz="10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поселения в </a:t>
            </a:r>
            <a:r>
              <a:rPr lang="ru-RU" sz="10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понятной и простой форме повысит уровень общественного участия жителей  в бюджетном процессе поселения. Мы благодарны Вам за активную гражданскую позицию, готовность участвовать в обсуждении важных решений, которые направлены на благо нашего образования и пусть наше с вами общение будет полезным и взаимообогащающим!</a:t>
            </a:r>
            <a:endParaRPr lang="ru-RU" sz="100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6" y="1211283"/>
            <a:ext cx="4433418" cy="2554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71" y="1211284"/>
            <a:ext cx="4426204" cy="255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9750" y="147437"/>
            <a:ext cx="4850674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</a:rPr>
              <a:t>Расходы консолидированного бюджета администрации Никольского сельского поселения по расходам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2023-2025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b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74396" y="1623626"/>
          <a:ext cx="5002167" cy="405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0"/>
                <a:gridCol w="2039620"/>
                <a:gridCol w="914581"/>
                <a:gridCol w="914400"/>
                <a:gridCol w="879566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26 268,9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25 294,5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20 564,3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7545,2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7 091,5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7 231,8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 деятельность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6 763,1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7 142,1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2 292,2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6 144,2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5 406,1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5 054,2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4 856,1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5 219,0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5 536,0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муниципального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Уловно утвержденные расходы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21260" y="340441"/>
            <a:ext cx="485067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</a:rPr>
              <a:t>Структура расходов консолидированного бюджета Белгородского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</a:rPr>
              <a:t>района по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</a:rPr>
              <a:t>расходам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b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92065" y="966470"/>
            <a:ext cx="70802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000" dirty="0"/>
          </a:p>
        </p:txBody>
      </p:sp>
      <p:graphicFrame>
        <p:nvGraphicFramePr>
          <p:cNvPr id="17" name="Замещающее содержимое 16"/>
          <p:cNvGraphicFramePr/>
          <p:nvPr>
            <p:ph idx="1"/>
          </p:nvPr>
        </p:nvGraphicFramePr>
        <p:xfrm>
          <a:off x="6531610" y="1431290"/>
          <a:ext cx="465899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9914328">
            <a:off x="152171" y="2605925"/>
            <a:ext cx="6404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</a:rPr>
              <a:t>МУНИЦИПАЛЬНЫЕ ПРОГРАММЫ</a:t>
            </a:r>
            <a:endParaRPr lang="ru-RU" sz="4000" dirty="0"/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76" y="0"/>
            <a:ext cx="2938463" cy="195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239" y="250341"/>
            <a:ext cx="2921000" cy="1944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10" descr="Ветераны в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76" y="1415918"/>
            <a:ext cx="3284537" cy="1944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02" y="3724977"/>
            <a:ext cx="2977364" cy="2109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48" y="2015694"/>
            <a:ext cx="1958975" cy="2916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0" y="250341"/>
            <a:ext cx="1801812" cy="3065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 descr="ветера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3" y="2817549"/>
            <a:ext cx="3039630" cy="1997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36" y="1575873"/>
            <a:ext cx="2162175" cy="3041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76" y="4243887"/>
            <a:ext cx="2667000" cy="1992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90" y="4165445"/>
            <a:ext cx="2989331" cy="17982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" y="402741"/>
            <a:ext cx="1801812" cy="2244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2" y="3877377"/>
            <a:ext cx="2977364" cy="2109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93" y="323136"/>
            <a:ext cx="2579141" cy="16925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21" y="2015566"/>
            <a:ext cx="2635102" cy="25768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06" y="4585725"/>
            <a:ext cx="2695348" cy="18403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03" y="3951951"/>
            <a:ext cx="3048195" cy="20301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46" y="2222591"/>
            <a:ext cx="2946118" cy="20713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53" y="250315"/>
            <a:ext cx="2965212" cy="19489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60" y="4298149"/>
            <a:ext cx="2983995" cy="18547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7" y="553190"/>
            <a:ext cx="2870291" cy="228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091" y="-3144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60615" y="467753"/>
            <a:ext cx="4772294" cy="749993"/>
          </a:xfrm>
          <a:noFill/>
          <a:ln>
            <a:noFill/>
          </a:ln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Никольского сельского поселения</a:t>
            </a:r>
            <a:endParaRPr lang="ru-RU" sz="2000" b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3679" y="1087104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000" dirty="0"/>
          </a:p>
        </p:txBody>
      </p:sp>
      <p:pic>
        <p:nvPicPr>
          <p:cNvPr id="7" name="Рисунок 6" descr="https://media.istockphoto.com/photos/people-around-the-earth-globe-3d-rendering-isolated-on-white-picture-id96985617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82" y="4897539"/>
            <a:ext cx="2087896" cy="1123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st2.depositphotos.com/1552219/9330/i/950/depositphotos_93308444-stock-photo-3d-people-environment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25" y="4915139"/>
            <a:ext cx="2098214" cy="1106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491917" y="1333327"/>
          <a:ext cx="4275966" cy="4509203"/>
        </p:xfrm>
        <a:graphic>
          <a:graphicData uri="http://schemas.openxmlformats.org/drawingml/2006/table">
            <a:tbl>
              <a:tblPr firstRow="1" firstCol="1" bandRow="1"/>
              <a:tblGrid>
                <a:gridCol w="2027311"/>
                <a:gridCol w="764644"/>
                <a:gridCol w="802372"/>
                <a:gridCol w="681639"/>
              </a:tblGrid>
              <a:tr h="148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26 268,9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25 294,5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20 564,3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"Устойчивое развитие Никольского сельского поселения"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11 444,9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10 308,6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5 828,0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3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Подпрограмма1"Обеспечение безопасности жизнедеятельности населения и территории Никольского сельского поселения"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561,1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Подпрограмма2"Организация досуга и обеспечение жителей поселения услугами культуры"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4856,1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5219,0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5536,0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"Развитие физической культуры, массового спорта и молодежной политики"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"Развитие дорожной сети Никольского сельского поселения"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4 134,7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4217,4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5"Благоустройство территории Никольского сельского поселения"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1893,0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852,2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Непрограммная часть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0" marR="4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14 824,0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14 985,9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14 736,3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Рисунок 20" descr="https://st2.depositphotos.com/1552219/9330/i/950/depositphotos_93308444-stock-photo-3d-people-environment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25" y="4170948"/>
            <a:ext cx="2098214" cy="1491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s://media.istockphoto.com/photos/people-around-the-earth-globe-3d-rendering-isolated-on-white-picture-id9698561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39" y="737938"/>
            <a:ext cx="2802639" cy="1860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/>
          <p:nvPr/>
        </p:nvSpPr>
        <p:spPr>
          <a:xfrm>
            <a:off x="375385" y="599993"/>
            <a:ext cx="6164981" cy="8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доходы и расходы бюджета подлежат строгому бюджетному (бухгалтерскому) учету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99087" y="1256918"/>
          <a:ext cx="4818319" cy="444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41108" y="288759"/>
            <a:ext cx="5053909" cy="1256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исполнения доходов и расходов по бюджетным средствам и средствам, полученным от приносящей доход деятельности (собственные доходы учреждения) осуществляется в соответствии со следующими нормативно-правовыми актами: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</p:nvPr>
        </p:nvGraphicFramePr>
        <p:xfrm>
          <a:off x="6314955" y="1545676"/>
          <a:ext cx="4821024" cy="4216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841"/>
                <a:gridCol w="2535183"/>
              </a:tblGrid>
              <a:tr h="5049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кодекс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6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 бухгалтерском учете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gradFill>
                      <a:gsLst>
                        <a:gs pos="77000">
                          <a:schemeClr val="accent6">
                            <a:lumMod val="60000"/>
                            <a:lumOff val="40000"/>
                          </a:schemeClr>
                        </a:gs>
                        <a:gs pos="60000">
                          <a:schemeClr val="accent6">
                            <a:lumMod val="40000"/>
                            <a:lumOff val="6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3098">
                <a:tc rowSpan="4">
                  <a:txBody>
                    <a:bodyPr/>
                    <a:lstStyle/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Инструкции по бюджетному и бухгалтерскому учету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205">
                <a:tc vMerge="1"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Инструкции по бюджетной и бухгалтерской отчетности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991">
                <a:tc vMerge="1"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классификация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098">
                <a:tc vMerge="1"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стандарты бухгалтерского учета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99" y="1620304"/>
            <a:ext cx="1945793" cy="1297195"/>
          </a:xfrm>
          <a:prstGeom prst="rect">
            <a:avLst/>
          </a:prstGeom>
        </p:spPr>
      </p:pic>
      <p:pic>
        <p:nvPicPr>
          <p:cNvPr id="8" name="Рисунок 7" descr="https://img-fotki.yandex.ru/get/1023575/16969765.275/0_ae629_8c736a3f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95" y="4563812"/>
            <a:ext cx="1880215" cy="119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1.bp.blogspot.com/-totzbSSIGzc/Wr5OM9lmDGI/AAAAAAAAOu4/bCQtoaCwSbAo6oJl3JxByWertLwarC9AgCLcBGAs/s1600/%25D1%2588%25D0%25BA%25D0%25BE%25D0%25BB%25D0%25B0_DoV%2B%252817%252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55" y="4028858"/>
            <a:ext cx="2094246" cy="180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siteapi.org/JbG83tS22KYRuoRQKEdE2JRqLrQ=/fit-in/1400x1000/center/top/415b4ff42aed112.s.siteapi.org/img/2d0a724cd4da8821c76ea2778640325eb7a630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1" y="4411412"/>
            <a:ext cx="1885769" cy="1686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i.siteapi.org/JbG83tS22KYRuoRQKEdE2JRqLrQ=/fit-in/1400x1000/center/top/415b4ff42aed112.s.siteapi.org/img/2d0a724cd4da8821c76ea2778640325eb7a6309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1" y="4563812"/>
            <a:ext cx="1885769" cy="1686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img-fotki.yandex.ru/get/1023575/16969765.275/0_ae629_8c736a3f_orig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95" y="4563812"/>
            <a:ext cx="1563491" cy="135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1.bp.blogspot.com/-totzbSSIGzc/Wr5OM9lmDGI/AAAAAAAAOu4/bCQtoaCwSbAo6oJl3JxByWertLwarC9AgCLcBGAs/s1600/%25D1%2588%25D0%25BA%25D0%25BE%25D0%25BB%25D0%25B0_DoV%2B%252817%2529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55" y="4181258"/>
            <a:ext cx="2094246" cy="180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99" y="1620304"/>
            <a:ext cx="1945793" cy="1182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5908" y="500515"/>
            <a:ext cx="5212505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 бюджетных ассигнований и планов финансово-хозяйственной деятельности – главное назначение бюджетной (бухгалтерской) отчетности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64996" y="1838247"/>
          <a:ext cx="4883417" cy="367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6132434" y="500515"/>
            <a:ext cx="5287024" cy="1820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(бухгалтерская) отчетность – информация о финансовом положении организации на отчетную дату и финансовом результате деятельности организации за отчетный период, систематизированная в соответствии с установленными требованиями.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отчетные формы: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251833" y="1915427"/>
          <a:ext cx="5048226" cy="277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Объект 2"/>
          <p:cNvSpPr txBox="1"/>
          <p:nvPr/>
        </p:nvSpPr>
        <p:spPr>
          <a:xfrm>
            <a:off x="6487427" y="4757701"/>
            <a:ext cx="4642127" cy="751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перечисленные отчеты дают полную информацию о поступлениях и расходовании бюджетных средств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84364" y="352471"/>
            <a:ext cx="4458789" cy="666431"/>
          </a:xfrm>
          <a:noFill/>
          <a:effectLst>
            <a:outerShdw blurRad="149987" dist="250190" dir="8460000" algn="tr" rotWithShape="0">
              <a:prstClr val="black">
                <a:alpha val="28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бюджетного процесса</a:t>
            </a:r>
            <a:endParaRPr lang="ru-RU" sz="2800" b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6484774" y="1846218"/>
            <a:ext cx="2168545" cy="1409182"/>
          </a:xfrm>
        </p:spPr>
        <p:txBody>
          <a:bodyPr>
            <a:normAutofit/>
          </a:bodyPr>
          <a:lstStyle/>
          <a:p>
            <a:pPr marL="109855" indent="0" algn="ctr">
              <a:buFont typeface="Arial" panose="020B0604020202020204" pitchFamily="34" charset="0"/>
              <a:buNone/>
            </a:pPr>
            <a:r>
              <a:rPr lang="ru-RU" altLang="ru-RU" sz="16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6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доходами.</a:t>
            </a:r>
            <a:endParaRPr lang="ru-RU" altLang="ru-RU" sz="1600" b="1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>
              <a:buFont typeface="Arial" panose="020B0604020202020204" pitchFamily="34" charset="0"/>
              <a:buNone/>
            </a:pPr>
            <a:endParaRPr lang="ru-RU" altLang="ru-RU" dirty="0" smtClean="0">
              <a:solidFill>
                <a:srgbClr val="351805"/>
              </a:solidFill>
            </a:endParaRPr>
          </a:p>
        </p:txBody>
      </p:sp>
      <p:sp>
        <p:nvSpPr>
          <p:cNvPr id="4" name="Объект 1"/>
          <p:cNvSpPr txBox="1"/>
          <p:nvPr/>
        </p:nvSpPr>
        <p:spPr>
          <a:xfrm>
            <a:off x="836023" y="1236617"/>
            <a:ext cx="5078036" cy="2018782"/>
          </a:xfrm>
          <a:prstGeom prst="rect">
            <a:avLst/>
          </a:prstGeom>
        </p:spPr>
        <p:txBody>
          <a:bodyPr/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 algn="ctr">
              <a:spcBef>
                <a:spcPts val="0"/>
              </a:spcBef>
              <a:buFont typeface="Wingdings 3" panose="05040102010807070707"/>
              <a:buNone/>
              <a:defRPr/>
            </a:pPr>
            <a:r>
              <a:rPr lang="ru-RU" sz="14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поступающие </a:t>
            </a:r>
            <a:r>
              <a:rPr lang="ru-RU" sz="14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населения, организаций, учреждений в бюджет </a:t>
            </a:r>
            <a:endParaRPr lang="ru-RU" sz="1400" b="1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>
              <a:spcBef>
                <a:spcPts val="0"/>
              </a:spcBef>
              <a:buFont typeface="Wingdings 3" panose="05040102010807070707"/>
              <a:buNone/>
              <a:defRPr/>
            </a:pP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14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 виде</a:t>
            </a: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>
              <a:spcBef>
                <a:spcPts val="0"/>
              </a:spcBef>
              <a:buFont typeface="Wingdings 3" panose="05040102010807070707"/>
              <a:buNone/>
              <a:defRPr/>
            </a:pP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налогов</a:t>
            </a: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>
              <a:spcBef>
                <a:spcPts val="0"/>
              </a:spcBef>
              <a:buFont typeface="Wingdings 3" panose="05040102010807070707"/>
              <a:buNone/>
              <a:defRPr/>
            </a:pP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неналоговых </a:t>
            </a: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(доходы от использования и </a:t>
            </a:r>
            <a:r>
              <a:rPr lang="ru-RU" sz="14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имущества, штрафы и т.п</a:t>
            </a: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1400" b="1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>
              <a:spcBef>
                <a:spcPts val="0"/>
              </a:spcBef>
              <a:buFont typeface="Wingdings 3" panose="05040102010807070707"/>
              <a:buNone/>
              <a:defRPr/>
            </a:pP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безвозмездных поступлений</a:t>
            </a: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>
              <a:spcBef>
                <a:spcPts val="0"/>
              </a:spcBef>
              <a:buFont typeface="Wingdings 3" panose="05040102010807070707"/>
              <a:buNone/>
              <a:defRPr/>
            </a:pPr>
            <a:r>
              <a:rPr lang="ru-RU" sz="14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доходов от предпринимательской деятельности бюджетных организаций. </a:t>
            </a:r>
            <a:endParaRPr lang="ru-RU" sz="140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1"/>
          <p:cNvSpPr txBox="1"/>
          <p:nvPr/>
        </p:nvSpPr>
        <p:spPr>
          <a:xfrm>
            <a:off x="7010400" y="432016"/>
            <a:ext cx="3570514" cy="17973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 algn="ctr">
              <a:buFont typeface="Wingdings 3" panose="05040102010807070707"/>
              <a:buNone/>
              <a:defRPr/>
            </a:pPr>
            <a:r>
              <a:rPr lang="ru-RU" sz="16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</a:t>
            </a:r>
            <a:r>
              <a:rPr lang="ru-RU" sz="16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средства.</a:t>
            </a:r>
            <a:endParaRPr lang="ru-RU" sz="16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0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1"/>
          <p:cNvSpPr txBox="1"/>
          <p:nvPr/>
        </p:nvSpPr>
        <p:spPr>
          <a:xfrm>
            <a:off x="553447" y="3402164"/>
            <a:ext cx="5411924" cy="22845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 algn="ctr">
              <a:buFont typeface="Wingdings 3" panose="05040102010807070707"/>
              <a:buNone/>
              <a:defRPr/>
            </a:pPr>
            <a:r>
              <a:rPr lang="ru-RU" sz="52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520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>
              <a:buFont typeface="Wingdings 3" panose="05040102010807070707"/>
              <a:buNone/>
              <a:defRPr/>
            </a:pPr>
            <a:r>
              <a:rPr lang="ru-RU" sz="43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  <a:endParaRPr lang="ru-RU" sz="43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>
              <a:buFont typeface="Wingdings 3" panose="05040102010807070707"/>
              <a:buNone/>
              <a:defRPr/>
            </a:pPr>
            <a:r>
              <a:rPr lang="ru-RU" sz="43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  <a:endParaRPr lang="ru-RU" sz="43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351805"/>
              </a:solidFill>
            </a:endParaRPr>
          </a:p>
        </p:txBody>
      </p:sp>
      <p:sp>
        <p:nvSpPr>
          <p:cNvPr id="8" name="Объект 1"/>
          <p:cNvSpPr txBox="1"/>
          <p:nvPr/>
        </p:nvSpPr>
        <p:spPr bwMode="auto">
          <a:xfrm>
            <a:off x="8943703" y="1846218"/>
            <a:ext cx="2151956" cy="14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85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103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915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ru-RU" altLang="ru-RU" sz="16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ru-RU" altLang="ru-RU" sz="160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600" b="1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расходами.</a:t>
            </a:r>
            <a:endParaRPr lang="ru-RU" altLang="ru-RU" sz="1600" b="1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 dirty="0">
              <a:solidFill>
                <a:srgbClr val="351805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63" y="3638301"/>
            <a:ext cx="3084679" cy="17249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63" y="3663189"/>
            <a:ext cx="3084679" cy="185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7493" y="374759"/>
            <a:ext cx="4375661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 rotWithShape="0">
              <a:srgbClr val="002060">
                <a:alpha val="2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900" cmpd="sng">
                  <a:noFill/>
                  <a:prstDash val="solid"/>
                </a:ln>
                <a:solidFill>
                  <a:srgbClr val="3518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sz="2800" dirty="0">
              <a:ln w="900" cmpd="sng">
                <a:noFill/>
                <a:prstDash val="solid"/>
              </a:ln>
              <a:solidFill>
                <a:srgbClr val="3518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092" y="1021090"/>
            <a:ext cx="3952062" cy="1277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</a:t>
            </a:r>
            <a:endParaRPr lang="ru-RU" sz="2000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</a:t>
            </a:r>
            <a:endParaRPr lang="ru-RU" sz="2000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1665" y="2005937"/>
            <a:ext cx="4201489" cy="3576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Земское собрание Никольского сельского поселения;</a:t>
            </a:r>
            <a:endParaRPr lang="ru-RU" sz="13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администрации </a:t>
            </a:r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поселения;</a:t>
            </a:r>
            <a:endParaRPr lang="ru-RU" sz="13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поселения;</a:t>
            </a:r>
            <a:endParaRPr lang="ru-RU" sz="13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1613" y="374759"/>
            <a:ext cx="440473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>
                  <a:noFill/>
                </a:ln>
                <a:solidFill>
                  <a:srgbClr val="351805"/>
                </a:solidFill>
                <a:effectLst>
                  <a:reflection blurRad="139700" stA="30000" endPos="31000" dist="508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процесса:</a:t>
            </a:r>
            <a:endParaRPr lang="ru-RU" b="1" cap="all" dirty="0">
              <a:ln w="0">
                <a:noFill/>
              </a:ln>
              <a:solidFill>
                <a:srgbClr val="351805"/>
              </a:solidFill>
              <a:effectLst>
                <a:reflection blurRad="139700" stA="30000" endPos="31000" dist="508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 l="12638" t="4999" r="22690" b="17501"/>
          <a:stretch>
            <a:fillRect/>
          </a:stretch>
        </p:blipFill>
        <p:spPr bwMode="auto">
          <a:xfrm>
            <a:off x="7515680" y="1834662"/>
            <a:ext cx="1348738" cy="1445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 l="22689" t="14499" r="26471" b="27501"/>
          <a:stretch>
            <a:fillRect/>
          </a:stretch>
        </p:blipFill>
        <p:spPr bwMode="auto">
          <a:xfrm>
            <a:off x="9460586" y="2005937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96684" y="3652670"/>
            <a:ext cx="1612605" cy="136303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967192" y="3465513"/>
            <a:ext cx="1223097" cy="12756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945187" y="2525485"/>
            <a:ext cx="44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7847305" y="2265099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9051864" y="4342313"/>
            <a:ext cx="64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7349241" y="3833777"/>
            <a:ext cx="458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3489" y="1229474"/>
            <a:ext cx="1390650" cy="565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</a:rPr>
              <a:t>РАССМОТРЕНИЕ И УТВЕРЖДЕНИЕ БЮДЖЕТА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91706" y="1335361"/>
            <a:ext cx="1352550" cy="52546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</a:rPr>
              <a:t>СОСТАВЛЕНИЕ ПРОЕКТА БЮДЖЕТА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959444" y="5131781"/>
            <a:ext cx="1270000" cy="3683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</a:rPr>
              <a:t>ИСПОЛНЕНИЕ БЮДЖЕТА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16045" y="4972594"/>
            <a:ext cx="2207748" cy="609600"/>
          </a:xfrm>
          <a:prstGeom prst="roundRect">
            <a:avLst/>
          </a:prstGeom>
          <a:noFill/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</a:rPr>
              <a:t>ФОРМИРОВАНИЕ И УТВЕРЖДЕНИЕ БЮДЖЕТНОЙ ОТЧЕТНОСТИ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877687" flipH="1">
            <a:off x="8613272" y="1945603"/>
            <a:ext cx="1018042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2960048" flipH="1">
            <a:off x="8323488" y="3530355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10800000">
            <a:off x="8080575" y="4422254"/>
            <a:ext cx="1012558" cy="398711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365" y="383176"/>
            <a:ext cx="5355635" cy="2123658"/>
          </a:xfrm>
          <a:prstGeom prst="rect">
            <a:avLst/>
          </a:prstGeom>
          <a:noFill/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ahoma" panose="020B0604030504040204" pitchFamily="34" charset="0"/>
              </a:rPr>
              <a:t>  </a:t>
            </a:r>
            <a:r>
              <a:rPr lang="ru-RU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БЮДЖЕТ? </a:t>
            </a:r>
            <a:endParaRPr lang="ru-RU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  <a:endParaRPr lang="ru-RU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старонормандского </a:t>
            </a:r>
            <a:r>
              <a:rPr lang="ru-RU" sz="2000" b="1" i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ougette</a:t>
            </a:r>
            <a:r>
              <a:rPr lang="ru-RU" sz="2000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сумка, кошелёк</a:t>
            </a:r>
            <a:endParaRPr lang="ru-RU" sz="2000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5133" y="2675696"/>
            <a:ext cx="5241862" cy="428628"/>
          </a:xfrm>
          <a:prstGeom prst="round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</a:t>
            </a:r>
            <a:r>
              <a:rPr lang="ru-RU" b="1" u="sng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 И РАСХОДОВ</a:t>
            </a:r>
            <a:endParaRPr lang="ru-RU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365" y="582822"/>
            <a:ext cx="1065012" cy="12028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 2"/>
          <p:cNvSpPr>
            <a:spLocks noGrp="1" noChangeArrowheads="1"/>
          </p:cNvSpPr>
          <p:nvPr/>
        </p:nvSpPr>
        <p:spPr bwMode="auto">
          <a:xfrm>
            <a:off x="6383382" y="383176"/>
            <a:ext cx="4685212" cy="614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580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98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405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6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8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40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12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  <a:endParaRPr lang="ru-RU" altLang="ru-RU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257064" y="1043699"/>
            <a:ext cx="16367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9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31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3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5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Бюджет семьи</a:t>
            </a:r>
            <a:endParaRPr lang="ru-RU" altLang="ru-RU" sz="120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83" y="1517736"/>
            <a:ext cx="1318146" cy="15205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701529" y="1903151"/>
            <a:ext cx="2214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9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31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3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5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Бюджеты публично-правовых образований</a:t>
            </a:r>
            <a:endParaRPr lang="ru-RU" altLang="ru-RU" sz="140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0031729" y="1178486"/>
            <a:ext cx="1350374" cy="26651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9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31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3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5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Бюджет организаций</a:t>
            </a:r>
            <a:endParaRPr lang="ru-RU" altLang="ru-RU" sz="120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58" y="1517736"/>
            <a:ext cx="1405713" cy="1556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2"/>
          <p:cNvSpPr>
            <a:spLocks noChangeShapeType="1"/>
          </p:cNvSpPr>
          <p:nvPr/>
        </p:nvSpPr>
        <p:spPr bwMode="auto">
          <a:xfrm flipV="1">
            <a:off x="6757851" y="997538"/>
            <a:ext cx="3953691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538129" y="1097432"/>
            <a:ext cx="760595" cy="359964"/>
          </a:xfrm>
          <a:prstGeom prst="line">
            <a:avLst/>
          </a:prstGeom>
          <a:noFill/>
          <a:ln w="50800" cmpd="tri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8796516" y="1064411"/>
            <a:ext cx="44679" cy="869752"/>
          </a:xfrm>
          <a:prstGeom prst="line">
            <a:avLst/>
          </a:prstGeom>
          <a:noFill/>
          <a:ln w="50800" cmpd="tri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9342640" y="1097432"/>
            <a:ext cx="782638" cy="368300"/>
          </a:xfrm>
          <a:prstGeom prst="line">
            <a:avLst/>
          </a:prstGeom>
          <a:noFill/>
          <a:ln w="50800" cmpd="tri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45" y="2698704"/>
            <a:ext cx="1637846" cy="1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58" y="2675696"/>
            <a:ext cx="1810997" cy="1837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108" y="3146614"/>
            <a:ext cx="1634263" cy="1604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992247" y="4376861"/>
            <a:ext cx="17948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9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31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3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5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Российской Федерации</a:t>
            </a:r>
            <a:endParaRPr lang="ru-RU" altLang="ru-RU" sz="105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05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(федеральный бюджет, </a:t>
            </a:r>
            <a:r>
              <a:rPr lang="ru-RU" altLang="ru-RU" sz="1050" b="1" dirty="0" smtClean="0">
                <a:solidFill>
                  <a:srgbClr val="493504"/>
                </a:solidFill>
                <a:latin typeface="Times New Roman" panose="02020603050405020304" pitchFamily="18" charset="0"/>
              </a:rPr>
              <a:t>бюджеты государственных </a:t>
            </a:r>
            <a:r>
              <a:rPr lang="ru-RU" altLang="ru-RU" sz="105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внебюджетных фондов РФ)</a:t>
            </a:r>
            <a:endParaRPr lang="ru-RU" altLang="ru-RU" sz="105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7526678" y="4689023"/>
            <a:ext cx="214500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9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31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3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5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субъектов</a:t>
            </a:r>
            <a:endParaRPr lang="ru-RU" altLang="ru-RU" sz="100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00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Российской Федерации</a:t>
            </a:r>
            <a:endParaRPr lang="ru-RU" altLang="ru-RU" sz="100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00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(региональные бюджеты, бюджеты территориальных фондов ОМС)</a:t>
            </a:r>
            <a:endParaRPr lang="ru-RU" altLang="ru-RU" sz="100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9585765" y="4861609"/>
            <a:ext cx="181420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9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31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3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530" indent="19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муниципальных образований</a:t>
            </a:r>
            <a:endParaRPr lang="ru-RU" altLang="ru-RU" sz="105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050" b="1" dirty="0">
                <a:solidFill>
                  <a:srgbClr val="493504"/>
                </a:solidFill>
                <a:latin typeface="Times New Roman" panose="02020603050405020304" pitchFamily="18" charset="0"/>
              </a:rPr>
              <a:t>(местные бюджеты)</a:t>
            </a:r>
            <a:endParaRPr lang="ru-RU" altLang="ru-RU" sz="1050" b="1" dirty="0">
              <a:solidFill>
                <a:srgbClr val="493504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519" y="648002"/>
            <a:ext cx="1065012" cy="12028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83" y="1670136"/>
            <a:ext cx="1318146" cy="15205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70" y="2911969"/>
            <a:ext cx="1637846" cy="1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58" y="2828096"/>
            <a:ext cx="1810997" cy="1837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58" y="1670136"/>
            <a:ext cx="1405713" cy="1556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508" y="3299014"/>
            <a:ext cx="1634263" cy="1604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908" y="3451414"/>
            <a:ext cx="1634263" cy="1604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Замещающее содержимое 99"/>
          <p:cNvPicPr/>
          <p:nvPr>
            <p:ph idx="1"/>
          </p:nvPr>
        </p:nvPicPr>
        <p:blipFill>
          <a:blip r:embed="rId9"/>
          <a:srcRect l="1474" t="17115" r="-1474" b="-5824"/>
          <a:stretch>
            <a:fillRect/>
          </a:stretch>
        </p:blipFill>
        <p:spPr>
          <a:xfrm>
            <a:off x="1201420" y="3533140"/>
            <a:ext cx="4695825" cy="2514600"/>
          </a:xfrm>
          <a:prstGeom prst="cloudCallou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604519" y="297854"/>
            <a:ext cx="5604693" cy="7191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Гражданин </a:t>
            </a:r>
            <a:endParaRPr lang="ru-RU" altLang="ru-RU" sz="20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 его участие в бюджетном процессе</a:t>
            </a:r>
            <a:endParaRPr lang="ru-RU" altLang="ru-RU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05691" y="1017036"/>
            <a:ext cx="5024846" cy="524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44958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Помогает формировать доходную часть бюджета (налог на доходы физических лиц, земельный налог, налог на имущество физических лиц)</a:t>
            </a:r>
            <a:endParaRPr lang="ru-RU" sz="12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32099" y="1628983"/>
            <a:ext cx="4395905" cy="100492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801" y="1769869"/>
            <a:ext cx="276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endParaRPr lang="ru-RU" sz="1400" b="1" dirty="0" smtClean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НАЛОГОПЛАТЕЛЬЩИК</a:t>
            </a:r>
            <a:endParaRPr lang="ru-RU" sz="1400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25473" y="2692762"/>
            <a:ext cx="3990935" cy="822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400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135517" y="3614933"/>
            <a:ext cx="4392487" cy="105143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3961" y="3669730"/>
            <a:ext cx="4032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endParaRPr lang="ru-RU" sz="1400" b="1" dirty="0" smtClean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</a:t>
            </a:r>
            <a:endParaRPr lang="ru-RU" sz="1400" b="1" dirty="0" smtClean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</a:t>
            </a:r>
            <a:endParaRPr lang="ru-RU" sz="1400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05691" y="4755130"/>
            <a:ext cx="5024846" cy="713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44958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Получает социальные гарантии – расходная часть бюджета </a:t>
            </a:r>
            <a:endParaRPr lang="ru-RU" sz="12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defTabSz="44958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(образование, здравоохранение, социальные льготы и другие направления социальных гарантий населению)</a:t>
            </a:r>
            <a:endParaRPr lang="ru-RU" sz="12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2" y="5230956"/>
            <a:ext cx="1219563" cy="832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2763" y="2166912"/>
            <a:ext cx="808087" cy="104358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179446" y="355830"/>
            <a:ext cx="3974167" cy="6032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163995" y="1359148"/>
            <a:ext cx="3989618" cy="8214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44958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Формирование бюджета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Никольского поселения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 принципах инициативного бюджетирования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163995" y="2245443"/>
            <a:ext cx="3989618" cy="1237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4958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Публичные обсуждения проектов муниципальных программ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Никольского поселения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(размещены на сайте администрации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Никольского поселения)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7193959" y="3564756"/>
            <a:ext cx="3959654" cy="9486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44958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Публичные обсуждения проектов бюджета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Никольского поселения 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очередной финансовый год и плановый период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7193959" y="4618807"/>
            <a:ext cx="3959654" cy="7855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44958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Публичные обсуждения проекта Решения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Земского собрания Никольского сельского поселения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Нашивка 17"/>
          <p:cNvSpPr/>
          <p:nvPr/>
        </p:nvSpPr>
        <p:spPr>
          <a:xfrm rot="5400000">
            <a:off x="9000562" y="834709"/>
            <a:ext cx="400088" cy="6487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 rot="5400000">
            <a:off x="6249381" y="1338649"/>
            <a:ext cx="821442" cy="86244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Нашивка 19"/>
          <p:cNvSpPr/>
          <p:nvPr/>
        </p:nvSpPr>
        <p:spPr>
          <a:xfrm rot="5400000">
            <a:off x="6229712" y="2368558"/>
            <a:ext cx="821442" cy="86244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ашивка 20"/>
          <p:cNvSpPr/>
          <p:nvPr/>
        </p:nvSpPr>
        <p:spPr>
          <a:xfrm rot="5400000">
            <a:off x="6249380" y="3534496"/>
            <a:ext cx="821442" cy="86244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6249379" y="4628064"/>
            <a:ext cx="821442" cy="86244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0" y="5230956"/>
            <a:ext cx="1219563" cy="8328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6300" y="2169989"/>
            <a:ext cx="808087" cy="1043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76350" y="433136"/>
            <a:ext cx="4518058" cy="781301"/>
          </a:xfrm>
          <a:noFill/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altLang="ru-RU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905312" y="1286274"/>
            <a:ext cx="5014225" cy="36129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fontScale="62500" lnSpcReduction="20000"/>
          </a:bodyPr>
          <a:lstStyle/>
          <a:p>
            <a:pPr eaLnBrk="1" hangingPunct="1">
              <a:defRPr/>
            </a:pPr>
            <a:r>
              <a:rPr lang="ru-RU" sz="2600" b="1" dirty="0">
                <a:solidFill>
                  <a:srgbClr val="632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sz="2600" b="1" dirty="0">
              <a:solidFill>
                <a:srgbClr val="632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013" y="1719410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&gt; доходы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ДЕФИЦИТ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7205" y="756008"/>
            <a:ext cx="3848100" cy="1176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&gt; расходы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12" y="2237304"/>
            <a:ext cx="4889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взять в долг)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4528" y="4216872"/>
            <a:ext cx="47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i.pinimg.com/736x/5a/50/68/5a5068af5afa9a9b79687136eac571da--family-matters-happy-famil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14" y="232863"/>
            <a:ext cx="2469830" cy="2752090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</p:spPr>
      </p:pic>
      <p:pic>
        <p:nvPicPr>
          <p:cNvPr id="1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57" y="4181990"/>
            <a:ext cx="2108534" cy="1778257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49956" y="4123639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37" y="3683468"/>
            <a:ext cx="1848050" cy="1695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60487" y="3493260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6" y="2908173"/>
            <a:ext cx="1610627" cy="1358341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984826" y="2784850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22" y="2273580"/>
            <a:ext cx="1848050" cy="1695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176109" y="1928960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https://sad2.solkamsk.ru/netcat_files/Image/image001(34)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57" y="3719777"/>
            <a:ext cx="1574733" cy="14278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3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37" y="3835868"/>
            <a:ext cx="1848050" cy="1695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57" y="4334390"/>
            <a:ext cx="2108534" cy="1778257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https://sad2.solkamsk.ru/netcat_files/Image/image001(34)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57" y="3872177"/>
            <a:ext cx="1574733" cy="14278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6" name="Рисунок 25" descr="https://i.pinimg.com/736x/5a/50/68/5a5068af5afa9a9b79687136eac571da--family-matters-happy-family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14" y="385263"/>
            <a:ext cx="2469830" cy="2752090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</p:spPr>
      </p:pic>
      <p:pic>
        <p:nvPicPr>
          <p:cNvPr id="27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76" y="3060573"/>
            <a:ext cx="1610627" cy="1358341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722" y="2425980"/>
            <a:ext cx="1848050" cy="1695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бюджета: изменения, задачи</a:t>
            </a:r>
            <a:endParaRPr lang="ru-RU" altLang="ru-RU" sz="2800" b="1" dirty="0" smtClean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1349" y="1485203"/>
            <a:ext cx="2969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  <a:endParaRPr lang="ru-RU" b="1" kern="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9531" y="1945958"/>
            <a:ext cx="472004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kern="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2022 года</a:t>
            </a:r>
            <a:r>
              <a:rPr lang="ru-RU" sz="1600" kern="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600" kern="0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defRPr/>
            </a:pPr>
            <a:r>
              <a:rPr lang="ru-RU" sz="1600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kern="0" dirty="0" smtClean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более 5 млн рублей будут облагаться по налоговой ставке НДФЛ 15%.</a:t>
            </a:r>
            <a:endParaRPr lang="ru-RU" sz="1600" b="1" kern="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3996" y="603647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endParaRPr lang="ru-RU" b="1" kern="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1759" y="1214438"/>
            <a:ext cx="46242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 доходной части бюджета:</a:t>
            </a:r>
            <a:endParaRPr lang="ru-RU" sz="1600" b="1" kern="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1600" b="1" kern="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1.Реализация плана мероприятий по увеличению администрируемых  доходов и сокращению задолженности; </a:t>
            </a:r>
            <a:endParaRPr lang="ru-RU" sz="1600" b="1" kern="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 межведомственных комиссий (сокращение недоимки, увеличение налогооблагаемой базы);</a:t>
            </a:r>
            <a:endParaRPr lang="ru-RU" sz="1600" b="1" kern="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kern="0" dirty="0">
                <a:solidFill>
                  <a:srgbClr val="351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Легализация заработной платы, вовлечение в  налогообложение земельных участков и имущества.</a:t>
            </a:r>
            <a:endParaRPr lang="ru-RU" sz="1600" b="1" kern="0" dirty="0">
              <a:solidFill>
                <a:srgbClr val="351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07" y="4452710"/>
            <a:ext cx="1639888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07" y="4425574"/>
            <a:ext cx="1639888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мещающее содержимое 3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1026" name="Picture 2" descr="https://clipart-best.com/img/book/book-clip-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29389" y="346509"/>
            <a:ext cx="4989095" cy="714375"/>
          </a:xfrm>
          <a:noFill/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 tIns="147535" rtlCol="0">
            <a:noAutofit/>
          </a:bodyPr>
          <a:lstStyle/>
          <a:p>
            <a:pPr marL="81153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25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200" b="1" spc="-55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200" b="1" spc="-2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ериалы</a:t>
            </a:r>
            <a:r>
              <a:rPr sz="2200" b="1" spc="-2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200" b="1" spc="5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200" b="1" spc="-15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</a:t>
            </a:r>
            <a:r>
              <a:rPr sz="2200" b="1" spc="-35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200" b="1" spc="-1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ия д</a:t>
            </a:r>
            <a:r>
              <a:rPr sz="2200" b="1" spc="-2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200" b="1" spc="-4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200" b="1" spc="-55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 </a:t>
            </a:r>
            <a:r>
              <a:rPr sz="2200" b="1" spc="5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200" b="1" spc="-5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sz="2200" b="1" spc="-8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200" b="1" spc="-20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200" b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200" b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7"/>
          <p:cNvSpPr/>
          <p:nvPr/>
        </p:nvSpPr>
        <p:spPr bwMode="auto">
          <a:xfrm>
            <a:off x="969640" y="1014470"/>
            <a:ext cx="4160621" cy="268034"/>
          </a:xfrm>
          <a:custGeom>
            <a:avLst/>
            <a:gdLst>
              <a:gd name="T0" fmla="*/ 0 w 3714750"/>
              <a:gd name="T1" fmla="*/ 61975 h 371475"/>
              <a:gd name="T2" fmla="*/ 13983 w 3714750"/>
              <a:gd name="T3" fmla="*/ 22717 h 371475"/>
              <a:gd name="T4" fmla="*/ 48937 w 3714750"/>
              <a:gd name="T5" fmla="*/ 1360 h 371475"/>
              <a:gd name="T6" fmla="*/ 61912 w 3714750"/>
              <a:gd name="T7" fmla="*/ 0 h 371475"/>
              <a:gd name="T8" fmla="*/ 3652774 w 3714750"/>
              <a:gd name="T9" fmla="*/ 0 h 371475"/>
              <a:gd name="T10" fmla="*/ 3667198 w 3714750"/>
              <a:gd name="T11" fmla="*/ 1679 h 371475"/>
              <a:gd name="T12" fmla="*/ 3680408 w 3714750"/>
              <a:gd name="T13" fmla="*/ 6462 h 371475"/>
              <a:gd name="T14" fmla="*/ 3708886 w 3714750"/>
              <a:gd name="T15" fmla="*/ 35579 h 371475"/>
              <a:gd name="T16" fmla="*/ 3714750 w 3714750"/>
              <a:gd name="T17" fmla="*/ 61975 h 371475"/>
              <a:gd name="T18" fmla="*/ 3714750 w 3714750"/>
              <a:gd name="T19" fmla="*/ 309499 h 371475"/>
              <a:gd name="T20" fmla="*/ 3713070 w 3714750"/>
              <a:gd name="T21" fmla="*/ 323924 h 371475"/>
              <a:gd name="T22" fmla="*/ 3708286 w 3714750"/>
              <a:gd name="T23" fmla="*/ 337133 h 371475"/>
              <a:gd name="T24" fmla="*/ 3679170 w 3714750"/>
              <a:gd name="T25" fmla="*/ 365611 h 371475"/>
              <a:gd name="T26" fmla="*/ 3652774 w 3714750"/>
              <a:gd name="T27" fmla="*/ 371475 h 371475"/>
              <a:gd name="T28" fmla="*/ 61912 w 3714750"/>
              <a:gd name="T29" fmla="*/ 371475 h 371475"/>
              <a:gd name="T30" fmla="*/ 47515 w 3714750"/>
              <a:gd name="T31" fmla="*/ 369793 h 371475"/>
              <a:gd name="T32" fmla="*/ 34322 w 3714750"/>
              <a:gd name="T33" fmla="*/ 365006 h 371475"/>
              <a:gd name="T34" fmla="*/ 5853 w 3714750"/>
              <a:gd name="T35" fmla="*/ 335863 h 371475"/>
              <a:gd name="T36" fmla="*/ 0 w 3714750"/>
              <a:gd name="T37" fmla="*/ 309499 h 371475"/>
              <a:gd name="T38" fmla="*/ 0 w 3714750"/>
              <a:gd name="T39" fmla="*/ 61975 h 37147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14750"/>
              <a:gd name="T61" fmla="*/ 0 h 371475"/>
              <a:gd name="T62" fmla="*/ 3714750 w 3714750"/>
              <a:gd name="T63" fmla="*/ 371475 h 37147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14750" h="371475">
                <a:moveTo>
                  <a:pt x="0" y="61975"/>
                </a:moveTo>
                <a:lnTo>
                  <a:pt x="13983" y="22717"/>
                </a:lnTo>
                <a:lnTo>
                  <a:pt x="48937" y="1360"/>
                </a:lnTo>
                <a:lnTo>
                  <a:pt x="61912" y="0"/>
                </a:lnTo>
                <a:lnTo>
                  <a:pt x="3652774" y="0"/>
                </a:lnTo>
                <a:lnTo>
                  <a:pt x="3667199" y="1679"/>
                </a:lnTo>
                <a:lnTo>
                  <a:pt x="3680408" y="6462"/>
                </a:lnTo>
                <a:lnTo>
                  <a:pt x="3708886" y="35579"/>
                </a:lnTo>
                <a:lnTo>
                  <a:pt x="3714750" y="61975"/>
                </a:lnTo>
                <a:lnTo>
                  <a:pt x="3714750" y="309499"/>
                </a:lnTo>
                <a:lnTo>
                  <a:pt x="3713070" y="323924"/>
                </a:lnTo>
                <a:lnTo>
                  <a:pt x="3708287" y="337133"/>
                </a:lnTo>
                <a:lnTo>
                  <a:pt x="3679170" y="365611"/>
                </a:lnTo>
                <a:lnTo>
                  <a:pt x="3652774" y="371475"/>
                </a:lnTo>
                <a:lnTo>
                  <a:pt x="61912" y="371475"/>
                </a:lnTo>
                <a:lnTo>
                  <a:pt x="47515" y="369793"/>
                </a:lnTo>
                <a:lnTo>
                  <a:pt x="34322" y="365006"/>
                </a:lnTo>
                <a:lnTo>
                  <a:pt x="5853" y="335863"/>
                </a:lnTo>
                <a:lnTo>
                  <a:pt x="0" y="309499"/>
                </a:lnTo>
                <a:lnTo>
                  <a:pt x="0" y="6197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85D89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algn="ctr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9"/>
          <p:cNvSpPr/>
          <p:nvPr/>
        </p:nvSpPr>
        <p:spPr bwMode="auto">
          <a:xfrm>
            <a:off x="969642" y="1370882"/>
            <a:ext cx="4160621" cy="291664"/>
          </a:xfrm>
          <a:custGeom>
            <a:avLst/>
            <a:gdLst>
              <a:gd name="T0" fmla="*/ 0 w 3695700"/>
              <a:gd name="T1" fmla="*/ 69850 h 419100"/>
              <a:gd name="T2" fmla="*/ 12583 w 3695700"/>
              <a:gd name="T3" fmla="*/ 29834 h 419100"/>
              <a:gd name="T4" fmla="*/ 44827 w 3695700"/>
              <a:gd name="T5" fmla="*/ 4613 h 419100"/>
              <a:gd name="T6" fmla="*/ 69850 w 3695700"/>
              <a:gd name="T7" fmla="*/ 0 h 419100"/>
              <a:gd name="T8" fmla="*/ 3625850 w 3695700"/>
              <a:gd name="T9" fmla="*/ 0 h 419100"/>
              <a:gd name="T10" fmla="*/ 3640324 w 3695700"/>
              <a:gd name="T11" fmla="*/ 1498 h 419100"/>
              <a:gd name="T12" fmla="*/ 3653764 w 3695700"/>
              <a:gd name="T13" fmla="*/ 5790 h 419100"/>
              <a:gd name="T14" fmla="*/ 3684830 w 3695700"/>
              <a:gd name="T15" fmla="*/ 32387 h 419100"/>
              <a:gd name="T16" fmla="*/ 3695700 w 3695700"/>
              <a:gd name="T17" fmla="*/ 69850 h 419100"/>
              <a:gd name="T18" fmla="*/ 3695700 w 3695700"/>
              <a:gd name="T19" fmla="*/ 349250 h 419100"/>
              <a:gd name="T20" fmla="*/ 3694200 w 3695700"/>
              <a:gd name="T21" fmla="*/ 363724 h 419100"/>
              <a:gd name="T22" fmla="*/ 3689908 w 3695700"/>
              <a:gd name="T23" fmla="*/ 377164 h 419100"/>
              <a:gd name="T24" fmla="*/ 3663312 w 3695700"/>
              <a:gd name="T25" fmla="*/ 408230 h 419100"/>
              <a:gd name="T26" fmla="*/ 3625850 w 3695700"/>
              <a:gd name="T27" fmla="*/ 419100 h 419100"/>
              <a:gd name="T28" fmla="*/ 69850 w 3695700"/>
              <a:gd name="T29" fmla="*/ 419100 h 419100"/>
              <a:gd name="T30" fmla="*/ 55386 w 3695700"/>
              <a:gd name="T31" fmla="*/ 417601 h 419100"/>
              <a:gd name="T32" fmla="*/ 41951 w 3695700"/>
              <a:gd name="T33" fmla="*/ 413309 h 419100"/>
              <a:gd name="T34" fmla="*/ 10878 w 3695700"/>
              <a:gd name="T35" fmla="*/ 386712 h 419100"/>
              <a:gd name="T36" fmla="*/ 0 w 3695700"/>
              <a:gd name="T37" fmla="*/ 349250 h 419100"/>
              <a:gd name="T38" fmla="*/ 0 w 3695700"/>
              <a:gd name="T39" fmla="*/ 69850 h 4191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95700"/>
              <a:gd name="T61" fmla="*/ 0 h 419100"/>
              <a:gd name="T62" fmla="*/ 3695700 w 3695700"/>
              <a:gd name="T63" fmla="*/ 419100 h 4191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95700" h="419100">
                <a:moveTo>
                  <a:pt x="0" y="69850"/>
                </a:moveTo>
                <a:lnTo>
                  <a:pt x="12583" y="29834"/>
                </a:lnTo>
                <a:lnTo>
                  <a:pt x="44827" y="4613"/>
                </a:lnTo>
                <a:lnTo>
                  <a:pt x="69850" y="0"/>
                </a:lnTo>
                <a:lnTo>
                  <a:pt x="3625850" y="0"/>
                </a:lnTo>
                <a:lnTo>
                  <a:pt x="3640324" y="1498"/>
                </a:lnTo>
                <a:lnTo>
                  <a:pt x="3653764" y="5790"/>
                </a:lnTo>
                <a:lnTo>
                  <a:pt x="3684830" y="32387"/>
                </a:lnTo>
                <a:lnTo>
                  <a:pt x="3695700" y="69850"/>
                </a:lnTo>
                <a:lnTo>
                  <a:pt x="3695700" y="349250"/>
                </a:lnTo>
                <a:lnTo>
                  <a:pt x="3694201" y="363724"/>
                </a:lnTo>
                <a:lnTo>
                  <a:pt x="3689909" y="377164"/>
                </a:lnTo>
                <a:lnTo>
                  <a:pt x="3663312" y="408230"/>
                </a:lnTo>
                <a:lnTo>
                  <a:pt x="3625850" y="419100"/>
                </a:lnTo>
                <a:lnTo>
                  <a:pt x="69850" y="419100"/>
                </a:lnTo>
                <a:lnTo>
                  <a:pt x="55386" y="417601"/>
                </a:lnTo>
                <a:lnTo>
                  <a:pt x="41951" y="413309"/>
                </a:lnTo>
                <a:lnTo>
                  <a:pt x="10878" y="386712"/>
                </a:lnTo>
                <a:lnTo>
                  <a:pt x="0" y="349250"/>
                </a:lnTo>
                <a:lnTo>
                  <a:pt x="0" y="6985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85D89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algn="ctr"/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кодекс Российской Федерации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18"/>
          <p:cNvSpPr/>
          <p:nvPr/>
        </p:nvSpPr>
        <p:spPr bwMode="auto">
          <a:xfrm>
            <a:off x="969642" y="1750925"/>
            <a:ext cx="4160621" cy="595994"/>
          </a:xfrm>
          <a:custGeom>
            <a:avLst/>
            <a:gdLst>
              <a:gd name="T0" fmla="*/ 0 w 3724275"/>
              <a:gd name="T1" fmla="*/ 98425 h 590550"/>
              <a:gd name="T2" fmla="*/ 9212 w 3724275"/>
              <a:gd name="T3" fmla="*/ 56795 h 590550"/>
              <a:gd name="T4" fmla="*/ 34078 w 3724275"/>
              <a:gd name="T5" fmla="*/ 23946 h 590550"/>
              <a:gd name="T6" fmla="*/ 70441 w 3724275"/>
              <a:gd name="T7" fmla="*/ 4035 h 590550"/>
              <a:gd name="T8" fmla="*/ 98425 w 3724275"/>
              <a:gd name="T9" fmla="*/ 0 h 590550"/>
              <a:gd name="T10" fmla="*/ 3625851 w 3724275"/>
              <a:gd name="T11" fmla="*/ 0 h 590550"/>
              <a:gd name="T12" fmla="*/ 3640445 w 3724275"/>
              <a:gd name="T13" fmla="*/ 1074 h 590550"/>
              <a:gd name="T14" fmla="*/ 3654373 w 3724275"/>
              <a:gd name="T15" fmla="*/ 4197 h 590550"/>
              <a:gd name="T16" fmla="*/ 3690611 w 3724275"/>
              <a:gd name="T17" fmla="*/ 24307 h 590550"/>
              <a:gd name="T18" fmla="*/ 3715297 w 3724275"/>
              <a:gd name="T19" fmla="*/ 57299 h 590550"/>
              <a:gd name="T20" fmla="*/ 3724275 w 3724275"/>
              <a:gd name="T21" fmla="*/ 98425 h 590550"/>
              <a:gd name="T22" fmla="*/ 3724275 w 3724275"/>
              <a:gd name="T23" fmla="*/ 492125 h 590550"/>
              <a:gd name="T24" fmla="*/ 3723201 w 3724275"/>
              <a:gd name="T25" fmla="*/ 506720 h 590550"/>
              <a:gd name="T26" fmla="*/ 3720077 w 3724275"/>
              <a:gd name="T27" fmla="*/ 520648 h 590550"/>
              <a:gd name="T28" fmla="*/ 3699967 w 3724275"/>
              <a:gd name="T29" fmla="*/ 556886 h 590550"/>
              <a:gd name="T30" fmla="*/ 3666975 w 3724275"/>
              <a:gd name="T31" fmla="*/ 581571 h 590550"/>
              <a:gd name="T32" fmla="*/ 3625851 w 3724275"/>
              <a:gd name="T33" fmla="*/ 590550 h 590550"/>
              <a:gd name="T34" fmla="*/ 98425 w 3724275"/>
              <a:gd name="T35" fmla="*/ 590550 h 590550"/>
              <a:gd name="T36" fmla="*/ 83829 w 3724275"/>
              <a:gd name="T37" fmla="*/ 589475 h 590550"/>
              <a:gd name="T38" fmla="*/ 69901 w 3724275"/>
              <a:gd name="T39" fmla="*/ 586352 h 590550"/>
              <a:gd name="T40" fmla="*/ 33663 w 3724275"/>
              <a:gd name="T41" fmla="*/ 566242 h 590550"/>
              <a:gd name="T42" fmla="*/ 8978 w 3724275"/>
              <a:gd name="T43" fmla="*/ 533250 h 590550"/>
              <a:gd name="T44" fmla="*/ 0 w 3724275"/>
              <a:gd name="T45" fmla="*/ 492125 h 590550"/>
              <a:gd name="T46" fmla="*/ 0 w 3724275"/>
              <a:gd name="T47" fmla="*/ 98425 h 59055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24275"/>
              <a:gd name="T73" fmla="*/ 0 h 590550"/>
              <a:gd name="T74" fmla="*/ 3724275 w 3724275"/>
              <a:gd name="T75" fmla="*/ 590550 h 59055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24275" h="590550">
                <a:moveTo>
                  <a:pt x="0" y="98425"/>
                </a:moveTo>
                <a:lnTo>
                  <a:pt x="9212" y="56795"/>
                </a:lnTo>
                <a:lnTo>
                  <a:pt x="34078" y="23946"/>
                </a:lnTo>
                <a:lnTo>
                  <a:pt x="70441" y="4035"/>
                </a:lnTo>
                <a:lnTo>
                  <a:pt x="98425" y="0"/>
                </a:lnTo>
                <a:lnTo>
                  <a:pt x="3625850" y="0"/>
                </a:lnTo>
                <a:lnTo>
                  <a:pt x="3640445" y="1074"/>
                </a:lnTo>
                <a:lnTo>
                  <a:pt x="3654373" y="4197"/>
                </a:lnTo>
                <a:lnTo>
                  <a:pt x="3690611" y="24307"/>
                </a:lnTo>
                <a:lnTo>
                  <a:pt x="3715296" y="57299"/>
                </a:lnTo>
                <a:lnTo>
                  <a:pt x="3724275" y="98425"/>
                </a:lnTo>
                <a:lnTo>
                  <a:pt x="3724275" y="492125"/>
                </a:lnTo>
                <a:lnTo>
                  <a:pt x="3723200" y="506720"/>
                </a:lnTo>
                <a:lnTo>
                  <a:pt x="3720077" y="520648"/>
                </a:lnTo>
                <a:lnTo>
                  <a:pt x="3699967" y="556886"/>
                </a:lnTo>
                <a:lnTo>
                  <a:pt x="3666975" y="581571"/>
                </a:lnTo>
                <a:lnTo>
                  <a:pt x="3625850" y="590550"/>
                </a:lnTo>
                <a:lnTo>
                  <a:pt x="98425" y="590550"/>
                </a:lnTo>
                <a:lnTo>
                  <a:pt x="83829" y="589475"/>
                </a:lnTo>
                <a:lnTo>
                  <a:pt x="69901" y="586352"/>
                </a:lnTo>
                <a:lnTo>
                  <a:pt x="33663" y="566242"/>
                </a:lnTo>
                <a:lnTo>
                  <a:pt x="8978" y="533250"/>
                </a:lnTo>
                <a:lnTo>
                  <a:pt x="0" y="492125"/>
                </a:lnTo>
                <a:lnTo>
                  <a:pt x="0" y="9842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85D89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marL="31750" indent="-11430" algn="ctr">
              <a:lnSpc>
                <a:spcPct val="80000"/>
              </a:lnSpc>
              <a:defRPr/>
            </a:pPr>
            <a:endParaRPr lang="ru-RU" altLang="ru-RU" sz="800" kern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indent="-11430" algn="ctr">
              <a:lnSpc>
                <a:spcPct val="80000"/>
              </a:lnSpc>
              <a:defRPr/>
            </a:pPr>
            <a:r>
              <a:rPr lang="ru-RU" altLang="ru-RU" sz="1400" kern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400" kern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послания Президента РФ, определяющих бюджетную политику в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4"/>
          <p:cNvSpPr/>
          <p:nvPr/>
        </p:nvSpPr>
        <p:spPr bwMode="auto">
          <a:xfrm>
            <a:off x="969641" y="2435299"/>
            <a:ext cx="4160621" cy="452206"/>
          </a:xfrm>
          <a:custGeom>
            <a:avLst/>
            <a:gdLst>
              <a:gd name="T0" fmla="*/ 0 w 3738879"/>
              <a:gd name="T1" fmla="*/ 82550 h 495300"/>
              <a:gd name="T2" fmla="*/ 10806 w 3738879"/>
              <a:gd name="T3" fmla="*/ 41655 h 495300"/>
              <a:gd name="T4" fmla="*/ 39305 w 3738879"/>
              <a:gd name="T5" fmla="*/ 12185 h 495300"/>
              <a:gd name="T6" fmla="*/ 79572 w 3738879"/>
              <a:gd name="T7" fmla="*/ 48 h 495300"/>
              <a:gd name="T8" fmla="*/ 82424 w 3738879"/>
              <a:gd name="T9" fmla="*/ 0 h 495300"/>
              <a:gd name="T10" fmla="*/ 3650433 w 3738879"/>
              <a:gd name="T11" fmla="*/ 0 h 495300"/>
              <a:gd name="T12" fmla="*/ 3664955 w 3738879"/>
              <a:gd name="T13" fmla="*/ 1275 h 495300"/>
              <a:gd name="T14" fmla="*/ 3678637 w 3738879"/>
              <a:gd name="T15" fmla="*/ 4956 h 495300"/>
              <a:gd name="T16" fmla="*/ 3712521 w 3738879"/>
              <a:gd name="T17" fmla="*/ 28244 h 495300"/>
              <a:gd name="T18" fmla="*/ 3731063 w 3738879"/>
              <a:gd name="T19" fmla="*/ 65305 h 495300"/>
              <a:gd name="T20" fmla="*/ 3732861 w 3738879"/>
              <a:gd name="T21" fmla="*/ 82550 h 495300"/>
              <a:gd name="T22" fmla="*/ 3732861 w 3738879"/>
              <a:gd name="T23" fmla="*/ 412750 h 495300"/>
              <a:gd name="T24" fmla="*/ 3731589 w 3738879"/>
              <a:gd name="T25" fmla="*/ 427286 h 495300"/>
              <a:gd name="T26" fmla="*/ 3727915 w 3738879"/>
              <a:gd name="T27" fmla="*/ 440991 h 495300"/>
              <a:gd name="T28" fmla="*/ 3704665 w 3738879"/>
              <a:gd name="T29" fmla="*/ 474925 h 495300"/>
              <a:gd name="T30" fmla="*/ 3667663 w 3738879"/>
              <a:gd name="T31" fmla="*/ 493496 h 495300"/>
              <a:gd name="T32" fmla="*/ 3650433 w 3738879"/>
              <a:gd name="T33" fmla="*/ 495300 h 495300"/>
              <a:gd name="T34" fmla="*/ 82424 w 3738879"/>
              <a:gd name="T35" fmla="*/ 495300 h 495300"/>
              <a:gd name="T36" fmla="*/ 67905 w 3738879"/>
              <a:gd name="T37" fmla="*/ 494024 h 495300"/>
              <a:gd name="T38" fmla="*/ 54218 w 3738879"/>
              <a:gd name="T39" fmla="*/ 490343 h 495300"/>
              <a:gd name="T40" fmla="*/ 20338 w 3738879"/>
              <a:gd name="T41" fmla="*/ 467055 h 495300"/>
              <a:gd name="T42" fmla="*/ 1803 w 3738879"/>
              <a:gd name="T43" fmla="*/ 429994 h 495300"/>
              <a:gd name="T44" fmla="*/ 0 w 3738879"/>
              <a:gd name="T45" fmla="*/ 412750 h 495300"/>
              <a:gd name="T46" fmla="*/ 0 w 3738879"/>
              <a:gd name="T47" fmla="*/ 82550 h 4953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38879"/>
              <a:gd name="T73" fmla="*/ 0 h 495300"/>
              <a:gd name="T74" fmla="*/ 3738879 w 3738879"/>
              <a:gd name="T75" fmla="*/ 495300 h 4953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38879" h="495300">
                <a:moveTo>
                  <a:pt x="0" y="82550"/>
                </a:moveTo>
                <a:lnTo>
                  <a:pt x="10824" y="41655"/>
                </a:lnTo>
                <a:lnTo>
                  <a:pt x="39359" y="12185"/>
                </a:lnTo>
                <a:lnTo>
                  <a:pt x="79698" y="48"/>
                </a:lnTo>
                <a:lnTo>
                  <a:pt x="82550" y="0"/>
                </a:lnTo>
                <a:lnTo>
                  <a:pt x="3656012" y="0"/>
                </a:lnTo>
                <a:lnTo>
                  <a:pt x="3670549" y="1275"/>
                </a:lnTo>
                <a:lnTo>
                  <a:pt x="3684253" y="4956"/>
                </a:lnTo>
                <a:lnTo>
                  <a:pt x="3718187" y="28244"/>
                </a:lnTo>
                <a:lnTo>
                  <a:pt x="3736758" y="65305"/>
                </a:lnTo>
                <a:lnTo>
                  <a:pt x="3738562" y="82550"/>
                </a:lnTo>
                <a:lnTo>
                  <a:pt x="3738562" y="412750"/>
                </a:lnTo>
                <a:lnTo>
                  <a:pt x="3737286" y="427286"/>
                </a:lnTo>
                <a:lnTo>
                  <a:pt x="3733605" y="440991"/>
                </a:lnTo>
                <a:lnTo>
                  <a:pt x="3710318" y="474925"/>
                </a:lnTo>
                <a:lnTo>
                  <a:pt x="3673257" y="493496"/>
                </a:lnTo>
                <a:lnTo>
                  <a:pt x="3656012" y="495300"/>
                </a:lnTo>
                <a:lnTo>
                  <a:pt x="82550" y="495300"/>
                </a:lnTo>
                <a:lnTo>
                  <a:pt x="68013" y="494024"/>
                </a:lnTo>
                <a:lnTo>
                  <a:pt x="54308" y="490343"/>
                </a:lnTo>
                <a:lnTo>
                  <a:pt x="20374" y="467055"/>
                </a:lnTo>
                <a:lnTo>
                  <a:pt x="1803" y="429994"/>
                </a:lnTo>
                <a:lnTo>
                  <a:pt x="0" y="412750"/>
                </a:lnTo>
                <a:lnTo>
                  <a:pt x="0" y="8255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85D89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algn="ctr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Российской Федерации</a:t>
            </a:r>
            <a:endParaRPr lang="ru-RU" sz="1400" dirty="0"/>
          </a:p>
        </p:txBody>
      </p:sp>
      <p:sp>
        <p:nvSpPr>
          <p:cNvPr id="8" name="object 6"/>
          <p:cNvSpPr/>
          <p:nvPr/>
        </p:nvSpPr>
        <p:spPr bwMode="auto">
          <a:xfrm>
            <a:off x="969640" y="2930149"/>
            <a:ext cx="4160621" cy="426989"/>
          </a:xfrm>
          <a:custGeom>
            <a:avLst/>
            <a:gdLst>
              <a:gd name="T0" fmla="*/ 0 w 3719829"/>
              <a:gd name="T1" fmla="*/ 71500 h 428625"/>
              <a:gd name="T2" fmla="*/ 12301 w 3719829"/>
              <a:gd name="T3" fmla="*/ 31342 h 428625"/>
              <a:gd name="T4" fmla="*/ 43958 w 3719829"/>
              <a:gd name="T5" fmla="*/ 5449 h 428625"/>
              <a:gd name="T6" fmla="*/ 71329 w 3719829"/>
              <a:gd name="T7" fmla="*/ 0 h 428625"/>
              <a:gd name="T8" fmla="*/ 3642420 w 3719829"/>
              <a:gd name="T9" fmla="*/ 0 h 428625"/>
              <a:gd name="T10" fmla="*/ 3656875 w 3719829"/>
              <a:gd name="T11" fmla="*/ 1465 h 428625"/>
              <a:gd name="T12" fmla="*/ 3670339 w 3719829"/>
              <a:gd name="T13" fmla="*/ 5669 h 428625"/>
              <a:gd name="T14" fmla="*/ 3701800 w 3719829"/>
              <a:gd name="T15" fmla="*/ 31793 h 428625"/>
              <a:gd name="T16" fmla="*/ 3713811 w 3719829"/>
              <a:gd name="T17" fmla="*/ 71500 h 428625"/>
              <a:gd name="T18" fmla="*/ 3713811 w 3719829"/>
              <a:gd name="T19" fmla="*/ 357124 h 428625"/>
              <a:gd name="T20" fmla="*/ 3712350 w 3719829"/>
              <a:gd name="T21" fmla="*/ 371602 h 428625"/>
              <a:gd name="T22" fmla="*/ 3708155 w 3719829"/>
              <a:gd name="T23" fmla="*/ 385081 h 428625"/>
              <a:gd name="T24" fmla="*/ 3682067 w 3719829"/>
              <a:gd name="T25" fmla="*/ 416599 h 428625"/>
              <a:gd name="T26" fmla="*/ 3642420 w 3719829"/>
              <a:gd name="T27" fmla="*/ 428625 h 428625"/>
              <a:gd name="T28" fmla="*/ 71329 w 3719829"/>
              <a:gd name="T29" fmla="*/ 428625 h 428625"/>
              <a:gd name="T30" fmla="*/ 56876 w 3719829"/>
              <a:gd name="T31" fmla="*/ 427157 h 428625"/>
              <a:gd name="T32" fmla="*/ 43422 w 3719829"/>
              <a:gd name="T33" fmla="*/ 422950 h 428625"/>
              <a:gd name="T34" fmla="*/ 11980 w 3719829"/>
              <a:gd name="T35" fmla="*/ 396806 h 428625"/>
              <a:gd name="T36" fmla="*/ 0 w 3719829"/>
              <a:gd name="T37" fmla="*/ 357124 h 428625"/>
              <a:gd name="T38" fmla="*/ 0 w 3719829"/>
              <a:gd name="T39" fmla="*/ 71500 h 4286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19829"/>
              <a:gd name="T61" fmla="*/ 0 h 428625"/>
              <a:gd name="T62" fmla="*/ 3719829 w 3719829"/>
              <a:gd name="T63" fmla="*/ 428625 h 4286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19829" h="428625">
                <a:moveTo>
                  <a:pt x="0" y="71500"/>
                </a:moveTo>
                <a:lnTo>
                  <a:pt x="12319" y="31342"/>
                </a:lnTo>
                <a:lnTo>
                  <a:pt x="44030" y="5449"/>
                </a:lnTo>
                <a:lnTo>
                  <a:pt x="71437" y="0"/>
                </a:lnTo>
                <a:lnTo>
                  <a:pt x="3648011" y="0"/>
                </a:lnTo>
                <a:lnTo>
                  <a:pt x="3662490" y="1465"/>
                </a:lnTo>
                <a:lnTo>
                  <a:pt x="3675968" y="5669"/>
                </a:lnTo>
                <a:lnTo>
                  <a:pt x="3707486" y="31793"/>
                </a:lnTo>
                <a:lnTo>
                  <a:pt x="3719512" y="71500"/>
                </a:lnTo>
                <a:lnTo>
                  <a:pt x="3719512" y="357124"/>
                </a:lnTo>
                <a:lnTo>
                  <a:pt x="3718046" y="371602"/>
                </a:lnTo>
                <a:lnTo>
                  <a:pt x="3713842" y="385081"/>
                </a:lnTo>
                <a:lnTo>
                  <a:pt x="3687719" y="416599"/>
                </a:lnTo>
                <a:lnTo>
                  <a:pt x="3648011" y="428625"/>
                </a:lnTo>
                <a:lnTo>
                  <a:pt x="71437" y="428625"/>
                </a:lnTo>
                <a:lnTo>
                  <a:pt x="56966" y="427157"/>
                </a:lnTo>
                <a:lnTo>
                  <a:pt x="43494" y="422950"/>
                </a:lnTo>
                <a:lnTo>
                  <a:pt x="11998" y="396806"/>
                </a:lnTo>
                <a:lnTo>
                  <a:pt x="0" y="357124"/>
                </a:lnTo>
                <a:lnTo>
                  <a:pt x="0" y="715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85D89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algn="ctr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Российской Федерации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/>
          <p:nvPr/>
        </p:nvSpPr>
        <p:spPr bwMode="auto">
          <a:xfrm>
            <a:off x="969639" y="3413065"/>
            <a:ext cx="4160621" cy="986240"/>
          </a:xfrm>
          <a:custGeom>
            <a:avLst/>
            <a:gdLst>
              <a:gd name="T0" fmla="*/ 0 w 3700779"/>
              <a:gd name="T1" fmla="*/ 654511 h 504825"/>
              <a:gd name="T2" fmla="*/ 10864 w 3700779"/>
              <a:gd name="T3" fmla="*/ 335884 h 504825"/>
              <a:gd name="T4" fmla="*/ 39582 w 3700779"/>
              <a:gd name="T5" fmla="*/ 103403 h 504825"/>
              <a:gd name="T6" fmla="*/ 80355 w 3700779"/>
              <a:gd name="T7" fmla="*/ 1374 h 504825"/>
              <a:gd name="T8" fmla="*/ 85975 w 3700779"/>
              <a:gd name="T9" fmla="*/ 0 h 504825"/>
              <a:gd name="T10" fmla="*/ 3695269 w 3700779"/>
              <a:gd name="T11" fmla="*/ 0 h 504825"/>
              <a:gd name="T12" fmla="*/ 3710125 w 3700779"/>
              <a:gd name="T13" fmla="*/ 9736 h 504825"/>
              <a:gd name="T14" fmla="*/ 3724154 w 3700779"/>
              <a:gd name="T15" fmla="*/ 37837 h 504825"/>
              <a:gd name="T16" fmla="*/ 3759129 w 3700779"/>
              <a:gd name="T17" fmla="*/ 215995 h 504825"/>
              <a:gd name="T18" fmla="*/ 3778911 w 3700779"/>
              <a:gd name="T19" fmla="*/ 500520 h 504825"/>
              <a:gd name="T20" fmla="*/ 3781310 w 3700779"/>
              <a:gd name="T21" fmla="*/ 654511 h 504825"/>
              <a:gd name="T22" fmla="*/ 3781310 w 3700779"/>
              <a:gd name="T23" fmla="*/ 3269627 h 504825"/>
              <a:gd name="T24" fmla="*/ 3780028 w 3700779"/>
              <a:gd name="T25" fmla="*/ 3382643 h 504825"/>
              <a:gd name="T26" fmla="*/ 3776336 w 3700779"/>
              <a:gd name="T27" fmla="*/ 3489355 h 504825"/>
              <a:gd name="T28" fmla="*/ 3752915 w 3700779"/>
              <a:gd name="T29" fmla="*/ 3755414 h 504825"/>
              <a:gd name="T30" fmla="*/ 3715512 w 3700779"/>
              <a:gd name="T31" fmla="*/ 3905906 h 504825"/>
              <a:gd name="T32" fmla="*/ 3695269 w 3700779"/>
              <a:gd name="T33" fmla="*/ 3924146 h 504825"/>
              <a:gd name="T34" fmla="*/ 85975 w 3700779"/>
              <a:gd name="T35" fmla="*/ 3924146 h 504825"/>
              <a:gd name="T36" fmla="*/ 71120 w 3700779"/>
              <a:gd name="T37" fmla="*/ 3914401 h 504825"/>
              <a:gd name="T38" fmla="*/ 57092 w 3700779"/>
              <a:gd name="T39" fmla="*/ 3886282 h 504825"/>
              <a:gd name="T40" fmla="*/ 22134 w 3700779"/>
              <a:gd name="T41" fmla="*/ 3707996 h 504825"/>
              <a:gd name="T42" fmla="*/ 2387 w 3700779"/>
              <a:gd name="T43" fmla="*/ 3423287 h 504825"/>
              <a:gd name="T44" fmla="*/ 0 w 3700779"/>
              <a:gd name="T45" fmla="*/ 3269627 h 504825"/>
              <a:gd name="T46" fmla="*/ 0 w 3700779"/>
              <a:gd name="T47" fmla="*/ 654511 h 5048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00779"/>
              <a:gd name="T73" fmla="*/ 0 h 504825"/>
              <a:gd name="T74" fmla="*/ 3700779 w 3700779"/>
              <a:gd name="T75" fmla="*/ 504825 h 5048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00779" h="504825">
                <a:moveTo>
                  <a:pt x="0" y="84200"/>
                </a:moveTo>
                <a:lnTo>
                  <a:pt x="10630" y="43210"/>
                </a:lnTo>
                <a:lnTo>
                  <a:pt x="38736" y="13303"/>
                </a:lnTo>
                <a:lnTo>
                  <a:pt x="78637" y="177"/>
                </a:lnTo>
                <a:lnTo>
                  <a:pt x="84137" y="0"/>
                </a:lnTo>
                <a:lnTo>
                  <a:pt x="3616261" y="0"/>
                </a:lnTo>
                <a:lnTo>
                  <a:pt x="3630799" y="1252"/>
                </a:lnTo>
                <a:lnTo>
                  <a:pt x="3644528" y="4867"/>
                </a:lnTo>
                <a:lnTo>
                  <a:pt x="3678756" y="27787"/>
                </a:lnTo>
                <a:lnTo>
                  <a:pt x="3698116" y="64391"/>
                </a:lnTo>
                <a:lnTo>
                  <a:pt x="3700462" y="84200"/>
                </a:lnTo>
                <a:lnTo>
                  <a:pt x="3700462" y="420624"/>
                </a:lnTo>
                <a:lnTo>
                  <a:pt x="3699210" y="435162"/>
                </a:lnTo>
                <a:lnTo>
                  <a:pt x="3695594" y="448891"/>
                </a:lnTo>
                <a:lnTo>
                  <a:pt x="3672675" y="483118"/>
                </a:lnTo>
                <a:lnTo>
                  <a:pt x="3636071" y="502478"/>
                </a:lnTo>
                <a:lnTo>
                  <a:pt x="3616261" y="504825"/>
                </a:lnTo>
                <a:lnTo>
                  <a:pt x="84137" y="504825"/>
                </a:lnTo>
                <a:lnTo>
                  <a:pt x="69599" y="503572"/>
                </a:lnTo>
                <a:lnTo>
                  <a:pt x="55872" y="499953"/>
                </a:lnTo>
                <a:lnTo>
                  <a:pt x="21664" y="477018"/>
                </a:lnTo>
                <a:lnTo>
                  <a:pt x="2333" y="440392"/>
                </a:lnTo>
                <a:lnTo>
                  <a:pt x="0" y="420624"/>
                </a:lnTo>
                <a:lnTo>
                  <a:pt x="0" y="842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85D89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algn="ctr">
              <a:lnSpc>
                <a:spcPct val="80000"/>
              </a:lnSpc>
            </a:pP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бюджетной, налоговой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Никольского сельского поселения муниципального района «Белгородский район» Белгородской области </a:t>
            </a:r>
            <a:r>
              <a:rPr lang="ru-RU" alt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Белгородский  район»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0"/>
          <p:cNvSpPr/>
          <p:nvPr/>
        </p:nvSpPr>
        <p:spPr bwMode="auto">
          <a:xfrm>
            <a:off x="966431" y="4455232"/>
            <a:ext cx="4163829" cy="784454"/>
          </a:xfrm>
          <a:custGeom>
            <a:avLst/>
            <a:gdLst>
              <a:gd name="T0" fmla="*/ 0 w 3695700"/>
              <a:gd name="T1" fmla="*/ 75816 h 409575"/>
              <a:gd name="T2" fmla="*/ 12831 w 3695700"/>
              <a:gd name="T3" fmla="*/ 31570 h 409575"/>
              <a:gd name="T4" fmla="*/ 45570 w 3695700"/>
              <a:gd name="T5" fmla="*/ 4292 h 409575"/>
              <a:gd name="T6" fmla="*/ 68262 w 3695700"/>
              <a:gd name="T7" fmla="*/ 0 h 409575"/>
              <a:gd name="T8" fmla="*/ 3627374 w 3695700"/>
              <a:gd name="T9" fmla="*/ 0 h 409575"/>
              <a:gd name="T10" fmla="*/ 3641824 w 3695700"/>
              <a:gd name="T11" fmla="*/ 1700 h 409575"/>
              <a:gd name="T12" fmla="*/ 3655216 w 3695700"/>
              <a:gd name="T13" fmla="*/ 6566 h 409575"/>
              <a:gd name="T14" fmla="*/ 3685854 w 3695700"/>
              <a:gd name="T15" fmla="*/ 36603 h 409575"/>
              <a:gd name="T16" fmla="*/ 3695700 w 3695700"/>
              <a:gd name="T17" fmla="*/ 75816 h 409575"/>
              <a:gd name="T18" fmla="*/ 3695700 w 3695700"/>
              <a:gd name="T19" fmla="*/ 378665 h 409575"/>
              <a:gd name="T20" fmla="*/ 3694166 w 3695700"/>
              <a:gd name="T21" fmla="*/ 394699 h 409575"/>
              <a:gd name="T22" fmla="*/ 3689782 w 3695700"/>
              <a:gd name="T23" fmla="*/ 409561 h 409575"/>
              <a:gd name="T24" fmla="*/ 3662712 w 3695700"/>
              <a:gd name="T25" fmla="*/ 443556 h 409575"/>
              <a:gd name="T26" fmla="*/ 3627374 w 3695700"/>
              <a:gd name="T27" fmla="*/ 454480 h 409575"/>
              <a:gd name="T28" fmla="*/ 68262 w 3695700"/>
              <a:gd name="T29" fmla="*/ 454480 h 409575"/>
              <a:gd name="T30" fmla="*/ 53815 w 3695700"/>
              <a:gd name="T31" fmla="*/ 452779 h 409575"/>
              <a:gd name="T32" fmla="*/ 40428 w 3695700"/>
              <a:gd name="T33" fmla="*/ 447909 h 409575"/>
              <a:gd name="T34" fmla="*/ 9817 w 3695700"/>
              <a:gd name="T35" fmla="*/ 417849 h 409575"/>
              <a:gd name="T36" fmla="*/ 0 w 3695700"/>
              <a:gd name="T37" fmla="*/ 378665 h 409575"/>
              <a:gd name="T38" fmla="*/ 0 w 3695700"/>
              <a:gd name="T39" fmla="*/ 75816 h 40957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95700"/>
              <a:gd name="T61" fmla="*/ 0 h 409575"/>
              <a:gd name="T62" fmla="*/ 3695700 w 3695700"/>
              <a:gd name="T63" fmla="*/ 409575 h 40957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95700" h="409575">
                <a:moveTo>
                  <a:pt x="0" y="68325"/>
                </a:moveTo>
                <a:lnTo>
                  <a:pt x="12831" y="28450"/>
                </a:lnTo>
                <a:lnTo>
                  <a:pt x="45570" y="3868"/>
                </a:lnTo>
                <a:lnTo>
                  <a:pt x="68262" y="0"/>
                </a:lnTo>
                <a:lnTo>
                  <a:pt x="3627374" y="0"/>
                </a:lnTo>
                <a:lnTo>
                  <a:pt x="3641824" y="1532"/>
                </a:lnTo>
                <a:lnTo>
                  <a:pt x="3655217" y="5917"/>
                </a:lnTo>
                <a:lnTo>
                  <a:pt x="3685854" y="32986"/>
                </a:lnTo>
                <a:lnTo>
                  <a:pt x="3695700" y="68325"/>
                </a:lnTo>
                <a:lnTo>
                  <a:pt x="3695700" y="341249"/>
                </a:lnTo>
                <a:lnTo>
                  <a:pt x="3694167" y="355699"/>
                </a:lnTo>
                <a:lnTo>
                  <a:pt x="3689782" y="369092"/>
                </a:lnTo>
                <a:lnTo>
                  <a:pt x="3662713" y="399729"/>
                </a:lnTo>
                <a:lnTo>
                  <a:pt x="3627374" y="409575"/>
                </a:lnTo>
                <a:lnTo>
                  <a:pt x="68262" y="409575"/>
                </a:lnTo>
                <a:lnTo>
                  <a:pt x="53815" y="408040"/>
                </a:lnTo>
                <a:lnTo>
                  <a:pt x="40428" y="403651"/>
                </a:lnTo>
                <a:lnTo>
                  <a:pt x="9817" y="376561"/>
                </a:lnTo>
                <a:lnTo>
                  <a:pt x="0" y="341249"/>
                </a:lnTo>
                <a:lnTo>
                  <a:pt x="0" y="6832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85D89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algn="ctr">
              <a:lnSpc>
                <a:spcPct val="80000"/>
              </a:lnSpc>
            </a:pPr>
            <a:endParaRPr lang="ru-RU" alt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Никольского сельского поселения муниципального района «Белгородский район» Белгородской области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3"/>
          <p:cNvSpPr/>
          <p:nvPr/>
        </p:nvSpPr>
        <p:spPr bwMode="auto">
          <a:xfrm>
            <a:off x="969639" y="5324185"/>
            <a:ext cx="4160621" cy="417082"/>
          </a:xfrm>
          <a:custGeom>
            <a:avLst/>
            <a:gdLst>
              <a:gd name="T0" fmla="*/ 0 w 3686175"/>
              <a:gd name="T1" fmla="*/ 903273 h 447675"/>
              <a:gd name="T2" fmla="*/ 11849 w 3686175"/>
              <a:gd name="T3" fmla="*/ 414440 h 447675"/>
              <a:gd name="T4" fmla="*/ 42586 w 3686175"/>
              <a:gd name="T5" fmla="*/ 87136 h 447675"/>
              <a:gd name="T6" fmla="*/ 74612 w 3686175"/>
              <a:gd name="T7" fmla="*/ 0 h 447675"/>
              <a:gd name="T8" fmla="*/ 3611499 w 3686175"/>
              <a:gd name="T9" fmla="*/ 0 h 447675"/>
              <a:gd name="T10" fmla="*/ 3626003 w 3686175"/>
              <a:gd name="T11" fmla="*/ 16984 h 447675"/>
              <a:gd name="T12" fmla="*/ 3639559 w 3686175"/>
              <a:gd name="T13" fmla="*/ 65812 h 447675"/>
              <a:gd name="T14" fmla="*/ 3671863 w 3686175"/>
              <a:gd name="T15" fmla="*/ 371085 h 447675"/>
              <a:gd name="T16" fmla="*/ 3686033 w 3686175"/>
              <a:gd name="T17" fmla="*/ 846863 h 447675"/>
              <a:gd name="T18" fmla="*/ 3686175 w 3686175"/>
              <a:gd name="T19" fmla="*/ 903273 h 447675"/>
              <a:gd name="T20" fmla="*/ 3686175 w 3686175"/>
              <a:gd name="T21" fmla="*/ 4511820 h 447675"/>
              <a:gd name="T22" fmla="*/ 3684771 w 3686175"/>
              <a:gd name="T23" fmla="*/ 4687266 h 447675"/>
              <a:gd name="T24" fmla="*/ 3680733 w 3686175"/>
              <a:gd name="T25" fmla="*/ 4851226 h 447675"/>
              <a:gd name="T26" fmla="*/ 3655497 w 3686175"/>
              <a:gd name="T27" fmla="*/ 5241988 h 447675"/>
              <a:gd name="T28" fmla="*/ 3616163 w 3686175"/>
              <a:gd name="T29" fmla="*/ 5413377 h 447675"/>
              <a:gd name="T30" fmla="*/ 3611499 w 3686175"/>
              <a:gd name="T31" fmla="*/ 5415104 h 447675"/>
              <a:gd name="T32" fmla="*/ 74612 w 3686175"/>
              <a:gd name="T33" fmla="*/ 5415104 h 447675"/>
              <a:gd name="T34" fmla="*/ 60122 w 3686175"/>
              <a:gd name="T35" fmla="*/ 5398095 h 447675"/>
              <a:gd name="T36" fmla="*/ 46577 w 3686175"/>
              <a:gd name="T37" fmla="*/ 5349236 h 447675"/>
              <a:gd name="T38" fmla="*/ 14290 w 3686175"/>
              <a:gd name="T39" fmla="*/ 5043737 h 447675"/>
              <a:gd name="T40" fmla="*/ 139 w 3686175"/>
              <a:gd name="T41" fmla="*/ 4567611 h 447675"/>
              <a:gd name="T42" fmla="*/ 0 w 3686175"/>
              <a:gd name="T43" fmla="*/ 4511820 h 447675"/>
              <a:gd name="T44" fmla="*/ 0 w 3686175"/>
              <a:gd name="T45" fmla="*/ 903273 h 44767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686175"/>
              <a:gd name="T70" fmla="*/ 0 h 447675"/>
              <a:gd name="T71" fmla="*/ 3686175 w 3686175"/>
              <a:gd name="T72" fmla="*/ 447675 h 44767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686175" h="447675">
                <a:moveTo>
                  <a:pt x="0" y="74675"/>
                </a:moveTo>
                <a:lnTo>
                  <a:pt x="11849" y="34262"/>
                </a:lnTo>
                <a:lnTo>
                  <a:pt x="42586" y="7203"/>
                </a:lnTo>
                <a:lnTo>
                  <a:pt x="74612" y="0"/>
                </a:lnTo>
                <a:lnTo>
                  <a:pt x="3611499" y="0"/>
                </a:lnTo>
                <a:lnTo>
                  <a:pt x="3626003" y="1404"/>
                </a:lnTo>
                <a:lnTo>
                  <a:pt x="3639558" y="5441"/>
                </a:lnTo>
                <a:lnTo>
                  <a:pt x="3671863" y="30678"/>
                </a:lnTo>
                <a:lnTo>
                  <a:pt x="3686032" y="70012"/>
                </a:lnTo>
                <a:lnTo>
                  <a:pt x="3686175" y="74675"/>
                </a:lnTo>
                <a:lnTo>
                  <a:pt x="3686175" y="372999"/>
                </a:lnTo>
                <a:lnTo>
                  <a:pt x="3684770" y="387503"/>
                </a:lnTo>
                <a:lnTo>
                  <a:pt x="3680733" y="401058"/>
                </a:lnTo>
                <a:lnTo>
                  <a:pt x="3655496" y="433363"/>
                </a:lnTo>
                <a:lnTo>
                  <a:pt x="3616162" y="447532"/>
                </a:lnTo>
                <a:lnTo>
                  <a:pt x="3611499" y="447675"/>
                </a:lnTo>
                <a:lnTo>
                  <a:pt x="74612" y="447675"/>
                </a:lnTo>
                <a:lnTo>
                  <a:pt x="60122" y="446269"/>
                </a:lnTo>
                <a:lnTo>
                  <a:pt x="46577" y="442229"/>
                </a:lnTo>
                <a:lnTo>
                  <a:pt x="14290" y="416973"/>
                </a:lnTo>
                <a:lnTo>
                  <a:pt x="139" y="377612"/>
                </a:lnTo>
                <a:lnTo>
                  <a:pt x="0" y="372999"/>
                </a:lnTo>
                <a:lnTo>
                  <a:pt x="0" y="7467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85D89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algn="ctr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данные главных администраторов доходов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6"/>
          <p:cNvSpPr/>
          <p:nvPr/>
        </p:nvSpPr>
        <p:spPr bwMode="auto">
          <a:xfrm>
            <a:off x="5236138" y="1252103"/>
            <a:ext cx="760401" cy="257175"/>
          </a:xfrm>
          <a:custGeom>
            <a:avLst/>
            <a:gdLst>
              <a:gd name="T0" fmla="*/ 0 w 1181100"/>
              <a:gd name="T1" fmla="*/ 64262 h 257175"/>
              <a:gd name="T2" fmla="*/ 1052449 w 1181100"/>
              <a:gd name="T3" fmla="*/ 64262 h 257175"/>
              <a:gd name="T4" fmla="*/ 1052449 w 1181100"/>
              <a:gd name="T5" fmla="*/ 0 h 257175"/>
              <a:gd name="T6" fmla="*/ 1181100 w 1181100"/>
              <a:gd name="T7" fmla="*/ 128650 h 257175"/>
              <a:gd name="T8" fmla="*/ 1052449 w 1181100"/>
              <a:gd name="T9" fmla="*/ 257175 h 257175"/>
              <a:gd name="T10" fmla="*/ 1052449 w 1181100"/>
              <a:gd name="T11" fmla="*/ 192912 h 257175"/>
              <a:gd name="T12" fmla="*/ 0 w 1181100"/>
              <a:gd name="T13" fmla="*/ 192912 h 257175"/>
              <a:gd name="T14" fmla="*/ 0 w 1181100"/>
              <a:gd name="T15" fmla="*/ 64262 h 257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100"/>
              <a:gd name="T25" fmla="*/ 0 h 257175"/>
              <a:gd name="T26" fmla="*/ 1181100 w 1181100"/>
              <a:gd name="T27" fmla="*/ 257175 h 257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100" h="257175">
                <a:moveTo>
                  <a:pt x="0" y="64262"/>
                </a:moveTo>
                <a:lnTo>
                  <a:pt x="1052449" y="64262"/>
                </a:lnTo>
                <a:lnTo>
                  <a:pt x="1052449" y="0"/>
                </a:lnTo>
                <a:lnTo>
                  <a:pt x="1181100" y="128650"/>
                </a:lnTo>
                <a:lnTo>
                  <a:pt x="1052449" y="257175"/>
                </a:lnTo>
                <a:lnTo>
                  <a:pt x="1052449" y="192912"/>
                </a:lnTo>
                <a:lnTo>
                  <a:pt x="0" y="192912"/>
                </a:lnTo>
                <a:lnTo>
                  <a:pt x="0" y="64262"/>
                </a:lnTo>
                <a:close/>
              </a:path>
            </a:pathLst>
          </a:custGeom>
          <a:noFill/>
          <a:ln w="19050">
            <a:solidFill>
              <a:srgbClr val="385D8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46"/>
          <p:cNvSpPr/>
          <p:nvPr/>
        </p:nvSpPr>
        <p:spPr bwMode="auto">
          <a:xfrm>
            <a:off x="5236134" y="1624463"/>
            <a:ext cx="760401" cy="257175"/>
          </a:xfrm>
          <a:custGeom>
            <a:avLst/>
            <a:gdLst>
              <a:gd name="T0" fmla="*/ 0 w 1181100"/>
              <a:gd name="T1" fmla="*/ 64262 h 257175"/>
              <a:gd name="T2" fmla="*/ 1052449 w 1181100"/>
              <a:gd name="T3" fmla="*/ 64262 h 257175"/>
              <a:gd name="T4" fmla="*/ 1052449 w 1181100"/>
              <a:gd name="T5" fmla="*/ 0 h 257175"/>
              <a:gd name="T6" fmla="*/ 1181100 w 1181100"/>
              <a:gd name="T7" fmla="*/ 128650 h 257175"/>
              <a:gd name="T8" fmla="*/ 1052449 w 1181100"/>
              <a:gd name="T9" fmla="*/ 257175 h 257175"/>
              <a:gd name="T10" fmla="*/ 1052449 w 1181100"/>
              <a:gd name="T11" fmla="*/ 192912 h 257175"/>
              <a:gd name="T12" fmla="*/ 0 w 1181100"/>
              <a:gd name="T13" fmla="*/ 192912 h 257175"/>
              <a:gd name="T14" fmla="*/ 0 w 1181100"/>
              <a:gd name="T15" fmla="*/ 64262 h 257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100"/>
              <a:gd name="T25" fmla="*/ 0 h 257175"/>
              <a:gd name="T26" fmla="*/ 1181100 w 1181100"/>
              <a:gd name="T27" fmla="*/ 257175 h 257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100" h="257175">
                <a:moveTo>
                  <a:pt x="0" y="64262"/>
                </a:moveTo>
                <a:lnTo>
                  <a:pt x="1052449" y="64262"/>
                </a:lnTo>
                <a:lnTo>
                  <a:pt x="1052449" y="0"/>
                </a:lnTo>
                <a:lnTo>
                  <a:pt x="1181100" y="128650"/>
                </a:lnTo>
                <a:lnTo>
                  <a:pt x="1052449" y="257175"/>
                </a:lnTo>
                <a:lnTo>
                  <a:pt x="1052449" y="192912"/>
                </a:lnTo>
                <a:lnTo>
                  <a:pt x="0" y="192912"/>
                </a:lnTo>
                <a:lnTo>
                  <a:pt x="0" y="64262"/>
                </a:lnTo>
                <a:close/>
              </a:path>
            </a:pathLst>
          </a:custGeom>
          <a:noFill/>
          <a:ln w="19050">
            <a:solidFill>
              <a:srgbClr val="385D8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46"/>
          <p:cNvSpPr/>
          <p:nvPr/>
        </p:nvSpPr>
        <p:spPr bwMode="auto">
          <a:xfrm>
            <a:off x="5236137" y="2271353"/>
            <a:ext cx="760401" cy="257175"/>
          </a:xfrm>
          <a:custGeom>
            <a:avLst/>
            <a:gdLst>
              <a:gd name="T0" fmla="*/ 0 w 1181100"/>
              <a:gd name="T1" fmla="*/ 64262 h 257175"/>
              <a:gd name="T2" fmla="*/ 1052449 w 1181100"/>
              <a:gd name="T3" fmla="*/ 64262 h 257175"/>
              <a:gd name="T4" fmla="*/ 1052449 w 1181100"/>
              <a:gd name="T5" fmla="*/ 0 h 257175"/>
              <a:gd name="T6" fmla="*/ 1181100 w 1181100"/>
              <a:gd name="T7" fmla="*/ 128650 h 257175"/>
              <a:gd name="T8" fmla="*/ 1052449 w 1181100"/>
              <a:gd name="T9" fmla="*/ 257175 h 257175"/>
              <a:gd name="T10" fmla="*/ 1052449 w 1181100"/>
              <a:gd name="T11" fmla="*/ 192912 h 257175"/>
              <a:gd name="T12" fmla="*/ 0 w 1181100"/>
              <a:gd name="T13" fmla="*/ 192912 h 257175"/>
              <a:gd name="T14" fmla="*/ 0 w 1181100"/>
              <a:gd name="T15" fmla="*/ 64262 h 257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100"/>
              <a:gd name="T25" fmla="*/ 0 h 257175"/>
              <a:gd name="T26" fmla="*/ 1181100 w 1181100"/>
              <a:gd name="T27" fmla="*/ 257175 h 257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100" h="257175">
                <a:moveTo>
                  <a:pt x="0" y="64262"/>
                </a:moveTo>
                <a:lnTo>
                  <a:pt x="1052449" y="64262"/>
                </a:lnTo>
                <a:lnTo>
                  <a:pt x="1052449" y="0"/>
                </a:lnTo>
                <a:lnTo>
                  <a:pt x="1181100" y="128650"/>
                </a:lnTo>
                <a:lnTo>
                  <a:pt x="1052449" y="257175"/>
                </a:lnTo>
                <a:lnTo>
                  <a:pt x="1052449" y="192912"/>
                </a:lnTo>
                <a:lnTo>
                  <a:pt x="0" y="192912"/>
                </a:lnTo>
                <a:lnTo>
                  <a:pt x="0" y="64262"/>
                </a:lnTo>
                <a:close/>
              </a:path>
            </a:pathLst>
          </a:custGeom>
          <a:noFill/>
          <a:ln w="19050">
            <a:solidFill>
              <a:srgbClr val="385D8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object 46"/>
          <p:cNvSpPr/>
          <p:nvPr/>
        </p:nvSpPr>
        <p:spPr bwMode="auto">
          <a:xfrm>
            <a:off x="5236136" y="2842209"/>
            <a:ext cx="760401" cy="257175"/>
          </a:xfrm>
          <a:custGeom>
            <a:avLst/>
            <a:gdLst>
              <a:gd name="T0" fmla="*/ 0 w 1181100"/>
              <a:gd name="T1" fmla="*/ 64262 h 257175"/>
              <a:gd name="T2" fmla="*/ 1052449 w 1181100"/>
              <a:gd name="T3" fmla="*/ 64262 h 257175"/>
              <a:gd name="T4" fmla="*/ 1052449 w 1181100"/>
              <a:gd name="T5" fmla="*/ 0 h 257175"/>
              <a:gd name="T6" fmla="*/ 1181100 w 1181100"/>
              <a:gd name="T7" fmla="*/ 128650 h 257175"/>
              <a:gd name="T8" fmla="*/ 1052449 w 1181100"/>
              <a:gd name="T9" fmla="*/ 257175 h 257175"/>
              <a:gd name="T10" fmla="*/ 1052449 w 1181100"/>
              <a:gd name="T11" fmla="*/ 192912 h 257175"/>
              <a:gd name="T12" fmla="*/ 0 w 1181100"/>
              <a:gd name="T13" fmla="*/ 192912 h 257175"/>
              <a:gd name="T14" fmla="*/ 0 w 1181100"/>
              <a:gd name="T15" fmla="*/ 64262 h 257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100"/>
              <a:gd name="T25" fmla="*/ 0 h 257175"/>
              <a:gd name="T26" fmla="*/ 1181100 w 1181100"/>
              <a:gd name="T27" fmla="*/ 257175 h 257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100" h="257175">
                <a:moveTo>
                  <a:pt x="0" y="64262"/>
                </a:moveTo>
                <a:lnTo>
                  <a:pt x="1052449" y="64262"/>
                </a:lnTo>
                <a:lnTo>
                  <a:pt x="1052449" y="0"/>
                </a:lnTo>
                <a:lnTo>
                  <a:pt x="1181100" y="128650"/>
                </a:lnTo>
                <a:lnTo>
                  <a:pt x="1052449" y="257175"/>
                </a:lnTo>
                <a:lnTo>
                  <a:pt x="1052449" y="192912"/>
                </a:lnTo>
                <a:lnTo>
                  <a:pt x="0" y="192912"/>
                </a:lnTo>
                <a:lnTo>
                  <a:pt x="0" y="64262"/>
                </a:lnTo>
                <a:close/>
              </a:path>
            </a:pathLst>
          </a:custGeom>
          <a:noFill/>
          <a:ln w="19050">
            <a:solidFill>
              <a:srgbClr val="385D8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46"/>
          <p:cNvSpPr/>
          <p:nvPr/>
        </p:nvSpPr>
        <p:spPr bwMode="auto">
          <a:xfrm>
            <a:off x="5236135" y="3393438"/>
            <a:ext cx="760401" cy="257175"/>
          </a:xfrm>
          <a:custGeom>
            <a:avLst/>
            <a:gdLst>
              <a:gd name="T0" fmla="*/ 0 w 1181100"/>
              <a:gd name="T1" fmla="*/ 64262 h 257175"/>
              <a:gd name="T2" fmla="*/ 1052449 w 1181100"/>
              <a:gd name="T3" fmla="*/ 64262 h 257175"/>
              <a:gd name="T4" fmla="*/ 1052449 w 1181100"/>
              <a:gd name="T5" fmla="*/ 0 h 257175"/>
              <a:gd name="T6" fmla="*/ 1181100 w 1181100"/>
              <a:gd name="T7" fmla="*/ 128650 h 257175"/>
              <a:gd name="T8" fmla="*/ 1052449 w 1181100"/>
              <a:gd name="T9" fmla="*/ 257175 h 257175"/>
              <a:gd name="T10" fmla="*/ 1052449 w 1181100"/>
              <a:gd name="T11" fmla="*/ 192912 h 257175"/>
              <a:gd name="T12" fmla="*/ 0 w 1181100"/>
              <a:gd name="T13" fmla="*/ 192912 h 257175"/>
              <a:gd name="T14" fmla="*/ 0 w 1181100"/>
              <a:gd name="T15" fmla="*/ 64262 h 257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100"/>
              <a:gd name="T25" fmla="*/ 0 h 257175"/>
              <a:gd name="T26" fmla="*/ 1181100 w 1181100"/>
              <a:gd name="T27" fmla="*/ 257175 h 257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100" h="257175">
                <a:moveTo>
                  <a:pt x="0" y="64262"/>
                </a:moveTo>
                <a:lnTo>
                  <a:pt x="1052449" y="64262"/>
                </a:lnTo>
                <a:lnTo>
                  <a:pt x="1052449" y="0"/>
                </a:lnTo>
                <a:lnTo>
                  <a:pt x="1181100" y="128650"/>
                </a:lnTo>
                <a:lnTo>
                  <a:pt x="1052449" y="257175"/>
                </a:lnTo>
                <a:lnTo>
                  <a:pt x="1052449" y="192912"/>
                </a:lnTo>
                <a:lnTo>
                  <a:pt x="0" y="192912"/>
                </a:lnTo>
                <a:lnTo>
                  <a:pt x="0" y="64262"/>
                </a:lnTo>
                <a:close/>
              </a:path>
            </a:pathLst>
          </a:custGeom>
          <a:noFill/>
          <a:ln w="19050">
            <a:solidFill>
              <a:srgbClr val="385D8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" name="object 46"/>
          <p:cNvSpPr/>
          <p:nvPr/>
        </p:nvSpPr>
        <p:spPr bwMode="auto">
          <a:xfrm>
            <a:off x="5236135" y="3957334"/>
            <a:ext cx="760401" cy="257175"/>
          </a:xfrm>
          <a:custGeom>
            <a:avLst/>
            <a:gdLst>
              <a:gd name="T0" fmla="*/ 0 w 1181100"/>
              <a:gd name="T1" fmla="*/ 64262 h 257175"/>
              <a:gd name="T2" fmla="*/ 1052449 w 1181100"/>
              <a:gd name="T3" fmla="*/ 64262 h 257175"/>
              <a:gd name="T4" fmla="*/ 1052449 w 1181100"/>
              <a:gd name="T5" fmla="*/ 0 h 257175"/>
              <a:gd name="T6" fmla="*/ 1181100 w 1181100"/>
              <a:gd name="T7" fmla="*/ 128650 h 257175"/>
              <a:gd name="T8" fmla="*/ 1052449 w 1181100"/>
              <a:gd name="T9" fmla="*/ 257175 h 257175"/>
              <a:gd name="T10" fmla="*/ 1052449 w 1181100"/>
              <a:gd name="T11" fmla="*/ 192912 h 257175"/>
              <a:gd name="T12" fmla="*/ 0 w 1181100"/>
              <a:gd name="T13" fmla="*/ 192912 h 257175"/>
              <a:gd name="T14" fmla="*/ 0 w 1181100"/>
              <a:gd name="T15" fmla="*/ 64262 h 257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100"/>
              <a:gd name="T25" fmla="*/ 0 h 257175"/>
              <a:gd name="T26" fmla="*/ 1181100 w 1181100"/>
              <a:gd name="T27" fmla="*/ 257175 h 257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100" h="257175">
                <a:moveTo>
                  <a:pt x="0" y="64262"/>
                </a:moveTo>
                <a:lnTo>
                  <a:pt x="1052449" y="64262"/>
                </a:lnTo>
                <a:lnTo>
                  <a:pt x="1052449" y="0"/>
                </a:lnTo>
                <a:lnTo>
                  <a:pt x="1181100" y="128650"/>
                </a:lnTo>
                <a:lnTo>
                  <a:pt x="1052449" y="257175"/>
                </a:lnTo>
                <a:lnTo>
                  <a:pt x="1052449" y="192912"/>
                </a:lnTo>
                <a:lnTo>
                  <a:pt x="0" y="192912"/>
                </a:lnTo>
                <a:lnTo>
                  <a:pt x="0" y="64262"/>
                </a:lnTo>
                <a:close/>
              </a:path>
            </a:pathLst>
          </a:custGeom>
          <a:noFill/>
          <a:ln w="19050">
            <a:solidFill>
              <a:srgbClr val="385D8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46"/>
          <p:cNvSpPr/>
          <p:nvPr/>
        </p:nvSpPr>
        <p:spPr bwMode="auto">
          <a:xfrm>
            <a:off x="5239342" y="4697402"/>
            <a:ext cx="760401" cy="257175"/>
          </a:xfrm>
          <a:custGeom>
            <a:avLst/>
            <a:gdLst>
              <a:gd name="T0" fmla="*/ 0 w 1181100"/>
              <a:gd name="T1" fmla="*/ 64262 h 257175"/>
              <a:gd name="T2" fmla="*/ 1052449 w 1181100"/>
              <a:gd name="T3" fmla="*/ 64262 h 257175"/>
              <a:gd name="T4" fmla="*/ 1052449 w 1181100"/>
              <a:gd name="T5" fmla="*/ 0 h 257175"/>
              <a:gd name="T6" fmla="*/ 1181100 w 1181100"/>
              <a:gd name="T7" fmla="*/ 128650 h 257175"/>
              <a:gd name="T8" fmla="*/ 1052449 w 1181100"/>
              <a:gd name="T9" fmla="*/ 257175 h 257175"/>
              <a:gd name="T10" fmla="*/ 1052449 w 1181100"/>
              <a:gd name="T11" fmla="*/ 192912 h 257175"/>
              <a:gd name="T12" fmla="*/ 0 w 1181100"/>
              <a:gd name="T13" fmla="*/ 192912 h 257175"/>
              <a:gd name="T14" fmla="*/ 0 w 1181100"/>
              <a:gd name="T15" fmla="*/ 64262 h 257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100"/>
              <a:gd name="T25" fmla="*/ 0 h 257175"/>
              <a:gd name="T26" fmla="*/ 1181100 w 1181100"/>
              <a:gd name="T27" fmla="*/ 257175 h 257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100" h="257175">
                <a:moveTo>
                  <a:pt x="0" y="64262"/>
                </a:moveTo>
                <a:lnTo>
                  <a:pt x="1052449" y="64262"/>
                </a:lnTo>
                <a:lnTo>
                  <a:pt x="1052449" y="0"/>
                </a:lnTo>
                <a:lnTo>
                  <a:pt x="1181100" y="128650"/>
                </a:lnTo>
                <a:lnTo>
                  <a:pt x="1052449" y="257175"/>
                </a:lnTo>
                <a:lnTo>
                  <a:pt x="1052449" y="192912"/>
                </a:lnTo>
                <a:lnTo>
                  <a:pt x="0" y="192912"/>
                </a:lnTo>
                <a:lnTo>
                  <a:pt x="0" y="64262"/>
                </a:lnTo>
                <a:close/>
              </a:path>
            </a:pathLst>
          </a:custGeom>
          <a:noFill/>
          <a:ln w="19050">
            <a:solidFill>
              <a:srgbClr val="385D8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object 46"/>
          <p:cNvSpPr/>
          <p:nvPr/>
        </p:nvSpPr>
        <p:spPr bwMode="auto">
          <a:xfrm>
            <a:off x="5236134" y="5268258"/>
            <a:ext cx="760401" cy="257175"/>
          </a:xfrm>
          <a:custGeom>
            <a:avLst/>
            <a:gdLst>
              <a:gd name="T0" fmla="*/ 0 w 1181100"/>
              <a:gd name="T1" fmla="*/ 64262 h 257175"/>
              <a:gd name="T2" fmla="*/ 1052449 w 1181100"/>
              <a:gd name="T3" fmla="*/ 64262 h 257175"/>
              <a:gd name="T4" fmla="*/ 1052449 w 1181100"/>
              <a:gd name="T5" fmla="*/ 0 h 257175"/>
              <a:gd name="T6" fmla="*/ 1181100 w 1181100"/>
              <a:gd name="T7" fmla="*/ 128650 h 257175"/>
              <a:gd name="T8" fmla="*/ 1052449 w 1181100"/>
              <a:gd name="T9" fmla="*/ 257175 h 257175"/>
              <a:gd name="T10" fmla="*/ 1052449 w 1181100"/>
              <a:gd name="T11" fmla="*/ 192912 h 257175"/>
              <a:gd name="T12" fmla="*/ 0 w 1181100"/>
              <a:gd name="T13" fmla="*/ 192912 h 257175"/>
              <a:gd name="T14" fmla="*/ 0 w 1181100"/>
              <a:gd name="T15" fmla="*/ 64262 h 257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100"/>
              <a:gd name="T25" fmla="*/ 0 h 257175"/>
              <a:gd name="T26" fmla="*/ 1181100 w 1181100"/>
              <a:gd name="T27" fmla="*/ 257175 h 257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100" h="257175">
                <a:moveTo>
                  <a:pt x="0" y="64262"/>
                </a:moveTo>
                <a:lnTo>
                  <a:pt x="1052449" y="64262"/>
                </a:lnTo>
                <a:lnTo>
                  <a:pt x="1052449" y="0"/>
                </a:lnTo>
                <a:lnTo>
                  <a:pt x="1181100" y="128650"/>
                </a:lnTo>
                <a:lnTo>
                  <a:pt x="1052449" y="257175"/>
                </a:lnTo>
                <a:lnTo>
                  <a:pt x="1052449" y="192912"/>
                </a:lnTo>
                <a:lnTo>
                  <a:pt x="0" y="192912"/>
                </a:lnTo>
                <a:lnTo>
                  <a:pt x="0" y="64262"/>
                </a:lnTo>
                <a:close/>
              </a:path>
            </a:pathLst>
          </a:custGeom>
          <a:noFill/>
          <a:ln w="19050">
            <a:solidFill>
              <a:srgbClr val="385D8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349648" y="995213"/>
            <a:ext cx="1008112" cy="692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377513" y="2515330"/>
            <a:ext cx="2863230" cy="13522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законом платежи, которые граждане и организации обязаны вносить государству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DADAD"/>
              </a:clrFrom>
              <a:clrTo>
                <a:srgbClr val="ADAD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49" y="4003136"/>
            <a:ext cx="2160240" cy="1609585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5855100" y="107645"/>
            <a:ext cx="4989095" cy="1029273"/>
          </a:xfrm>
          <a:prstGeom prst="rect">
            <a:avLst/>
          </a:prstGeom>
          <a:noFill/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</p:spPr>
        <p:txBody>
          <a:bodyPr vert="horz" lIns="91440" tIns="147535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1530" algn="ctr">
              <a:spcBef>
                <a:spcPts val="0"/>
              </a:spcBef>
              <a:defRPr/>
            </a:pPr>
            <a:r>
              <a:rPr lang="ru-RU" sz="2200" b="1" spc="25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2200" b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1645" y="1881638"/>
            <a:ext cx="2237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530" algn="ctr">
              <a:spcBef>
                <a:spcPts val="0"/>
              </a:spcBef>
              <a:defRPr/>
            </a:pPr>
            <a:r>
              <a:rPr lang="ru-RU" b="1" spc="25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b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DADAD"/>
              </a:clrFrom>
              <a:clrTo>
                <a:srgbClr val="ADAD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41" y="4003135"/>
            <a:ext cx="2160240" cy="1609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23113</Words>
  <Application>WPS Presentation</Application>
  <PresentationFormat>Широкоэкранный</PresentationFormat>
  <Paragraphs>809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Lucida Sans Unicode</vt:lpstr>
      <vt:lpstr>Microsoft YaHei</vt:lpstr>
      <vt:lpstr>Arial Unicode MS</vt:lpstr>
      <vt:lpstr>Wingdings 3</vt:lpstr>
      <vt:lpstr>Verdana</vt:lpstr>
      <vt:lpstr>Wingdings 2</vt:lpstr>
      <vt:lpstr>Calibri</vt:lpstr>
      <vt:lpstr>Wingdings 3</vt:lpstr>
      <vt:lpstr>Constantia</vt:lpstr>
      <vt:lpstr>Tahoma</vt:lpstr>
      <vt:lpstr>Calibri Light</vt:lpstr>
      <vt:lpstr>Arial Unicode MS</vt:lpstr>
      <vt:lpstr>Batang</vt:lpstr>
      <vt:lpstr>Times New Roman</vt:lpstr>
      <vt:lpstr>Arial</vt:lpstr>
      <vt:lpstr>Тема Office</vt:lpstr>
      <vt:lpstr>PowerPoint 演示文稿</vt:lpstr>
      <vt:lpstr>PowerPoint 演示文稿</vt:lpstr>
      <vt:lpstr>Основные понятия бюджетного процесса</vt:lpstr>
      <vt:lpstr>PowerPoint 演示文稿</vt:lpstr>
      <vt:lpstr>PowerPoint 演示文稿</vt:lpstr>
      <vt:lpstr>PowerPoint 演示文稿</vt:lpstr>
      <vt:lpstr>Основные характеристики бюджета</vt:lpstr>
      <vt:lpstr>Доходы бюджета: изменения, задачи</vt:lpstr>
      <vt:lpstr>Материалы для формирования доходов бюджета</vt:lpstr>
      <vt:lpstr>ФИЗИЧЕСКИЕ ЛИЦА - НАЛОГОПЛАТЕЛЬЩИКИ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План поступления налоговых и неналоговых доходов в консолидированный бюджет Никольского сельского поселения на 2021 год и плановый период 2022 - 2023  годов</vt:lpstr>
      <vt:lpstr>PowerPoint 演示文稿</vt:lpstr>
      <vt:lpstr>РАЗДЕЛЫ КЛАССИФИКАЦИИ РАСХОДОВ БЮДЖЕТА</vt:lpstr>
      <vt:lpstr>PowerPoint 演示文稿</vt:lpstr>
      <vt:lpstr>PowerPoint 演示文稿</vt:lpstr>
      <vt:lpstr>Муниципальные программы Никольского сельского поселения</vt:lpstr>
      <vt:lpstr>Учет исполнения доходов и расходов по бюджетным средствам и средствам, полученным от приносящей доход деятельности (собственные доходы учреждения) осуществляется в соответствии со следующими нормативно-правовыми актами:</vt:lpstr>
      <vt:lpstr>Контроль за исполнением бюджетных ассигнований и планов финансово-хозяйственной деятельности – главное назначение бюджетной (бухгалтерской) отчетности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Яковлева</dc:creator>
  <cp:lastModifiedBy>user</cp:lastModifiedBy>
  <cp:revision>315</cp:revision>
  <cp:lastPrinted>2021-02-11T10:17:00Z</cp:lastPrinted>
  <dcterms:created xsi:type="dcterms:W3CDTF">2021-02-10T08:44:00Z</dcterms:created>
  <dcterms:modified xsi:type="dcterms:W3CDTF">2023-03-30T13:53:40Z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64BE1F5D26CB47C1B44BDEB846205B0B</vt:lpwstr>
  </property>
  <property fmtid="{D5CDD505-2E9C-101B-9397-08002B2CF9AE}" pid="3" name="KSOProductBuildVer">
    <vt:lpwstr>1049-11.2.0.11513</vt:lpwstr>
  </property>
</Properties>
</file>